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3"/>
  </p:notesMasterIdLst>
  <p:sldIdLst>
    <p:sldId id="477" r:id="rId2"/>
    <p:sldId id="478" r:id="rId3"/>
    <p:sldId id="474" r:id="rId4"/>
    <p:sldId id="475" r:id="rId5"/>
    <p:sldId id="479" r:id="rId6"/>
    <p:sldId id="480" r:id="rId7"/>
    <p:sldId id="481" r:id="rId8"/>
    <p:sldId id="482" r:id="rId9"/>
    <p:sldId id="265" r:id="rId10"/>
    <p:sldId id="259" r:id="rId11"/>
    <p:sldId id="261" r:id="rId12"/>
    <p:sldId id="264" r:id="rId13"/>
    <p:sldId id="267" r:id="rId14"/>
    <p:sldId id="263" r:id="rId15"/>
    <p:sldId id="266" r:id="rId16"/>
    <p:sldId id="268" r:id="rId17"/>
    <p:sldId id="469" r:id="rId18"/>
    <p:sldId id="273" r:id="rId19"/>
    <p:sldId id="274" r:id="rId20"/>
    <p:sldId id="279" r:id="rId21"/>
    <p:sldId id="464" r:id="rId22"/>
    <p:sldId id="280" r:id="rId23"/>
    <p:sldId id="282" r:id="rId24"/>
    <p:sldId id="283" r:id="rId25"/>
    <p:sldId id="284" r:id="rId26"/>
    <p:sldId id="285" r:id="rId27"/>
    <p:sldId id="470" r:id="rId28"/>
    <p:sldId id="290" r:id="rId29"/>
    <p:sldId id="289" r:id="rId30"/>
    <p:sldId id="294" r:id="rId31"/>
    <p:sldId id="297" r:id="rId32"/>
    <p:sldId id="300" r:id="rId33"/>
    <p:sldId id="301" r:id="rId34"/>
    <p:sldId id="471" r:id="rId35"/>
    <p:sldId id="307" r:id="rId36"/>
    <p:sldId id="308" r:id="rId37"/>
    <p:sldId id="310" r:id="rId38"/>
    <p:sldId id="313" r:id="rId39"/>
    <p:sldId id="463" r:id="rId40"/>
    <p:sldId id="323" r:id="rId41"/>
    <p:sldId id="363" r:id="rId42"/>
    <p:sldId id="484" r:id="rId43"/>
    <p:sldId id="315" r:id="rId44"/>
    <p:sldId id="314" r:id="rId45"/>
    <p:sldId id="321" r:id="rId46"/>
    <p:sldId id="325" r:id="rId47"/>
    <p:sldId id="331" r:id="rId48"/>
    <p:sldId id="332" r:id="rId49"/>
    <p:sldId id="333" r:id="rId50"/>
    <p:sldId id="326" r:id="rId51"/>
    <p:sldId id="483" r:id="rId52"/>
    <p:sldId id="336" r:id="rId53"/>
    <p:sldId id="328" r:id="rId54"/>
    <p:sldId id="344" r:id="rId55"/>
    <p:sldId id="349" r:id="rId56"/>
    <p:sldId id="343" r:id="rId57"/>
    <p:sldId id="347" r:id="rId58"/>
    <p:sldId id="345" r:id="rId59"/>
    <p:sldId id="346" r:id="rId60"/>
    <p:sldId id="348" r:id="rId61"/>
    <p:sldId id="350" r:id="rId62"/>
    <p:sldId id="485" r:id="rId63"/>
    <p:sldId id="352" r:id="rId64"/>
    <p:sldId id="353" r:id="rId65"/>
    <p:sldId id="401" r:id="rId66"/>
    <p:sldId id="373" r:id="rId67"/>
    <p:sldId id="357" r:id="rId68"/>
    <p:sldId id="359" r:id="rId69"/>
    <p:sldId id="365" r:id="rId70"/>
    <p:sldId id="374" r:id="rId71"/>
    <p:sldId id="366" r:id="rId72"/>
    <p:sldId id="381" r:id="rId73"/>
    <p:sldId id="362" r:id="rId74"/>
    <p:sldId id="467" r:id="rId75"/>
    <p:sldId id="468" r:id="rId76"/>
    <p:sldId id="466" r:id="rId77"/>
    <p:sldId id="465" r:id="rId78"/>
    <p:sldId id="390" r:id="rId79"/>
    <p:sldId id="383" r:id="rId80"/>
    <p:sldId id="384" r:id="rId81"/>
    <p:sldId id="388" r:id="rId82"/>
    <p:sldId id="389" r:id="rId83"/>
    <p:sldId id="395" r:id="rId84"/>
    <p:sldId id="396" r:id="rId85"/>
    <p:sldId id="400" r:id="rId86"/>
    <p:sldId id="399" r:id="rId87"/>
    <p:sldId id="380" r:id="rId88"/>
    <p:sldId id="443" r:id="rId89"/>
    <p:sldId id="413" r:id="rId90"/>
    <p:sldId id="415" r:id="rId91"/>
    <p:sldId id="369" r:id="rId92"/>
    <p:sldId id="458" r:id="rId93"/>
    <p:sldId id="459" r:id="rId94"/>
    <p:sldId id="461" r:id="rId95"/>
    <p:sldId id="462" r:id="rId96"/>
    <p:sldId id="430" r:id="rId97"/>
    <p:sldId id="431" r:id="rId98"/>
    <p:sldId id="440" r:id="rId99"/>
    <p:sldId id="432" r:id="rId100"/>
    <p:sldId id="441" r:id="rId101"/>
    <p:sldId id="486"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0848" autoAdjust="0"/>
    <p:restoredTop sz="81406" autoAdjust="0"/>
  </p:normalViewPr>
  <p:slideViewPr>
    <p:cSldViewPr>
      <p:cViewPr varScale="1">
        <p:scale>
          <a:sx n="34" d="100"/>
          <a:sy n="34" d="100"/>
        </p:scale>
        <p:origin x="-78" y="-516"/>
      </p:cViewPr>
      <p:guideLst>
        <p:guide orient="horz" pos="2160"/>
        <p:guide pos="2880"/>
      </p:guideLst>
    </p:cSldViewPr>
  </p:slideViewPr>
  <p:notesTextViewPr>
    <p:cViewPr>
      <p:scale>
        <a:sx n="1" d="1"/>
        <a:sy n="1" d="1"/>
      </p:scale>
      <p:origin x="0" y="0"/>
    </p:cViewPr>
  </p:notesTextViewPr>
  <p:sorterViewPr>
    <p:cViewPr>
      <p:scale>
        <a:sx n="120" d="100"/>
        <a:sy n="120" d="100"/>
      </p:scale>
      <p:origin x="0" y="7432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B5055D-8700-4D1F-926B-84DEC16BD3F8}" type="datetimeFigureOut">
              <a:rPr lang="en-US" smtClean="0"/>
              <a:t>2/24/2014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8869F2-219F-4E8A-ADDC-39364561E8B5}" type="slidenum">
              <a:rPr lang="en-US" smtClean="0"/>
              <a:t>‹#›</a:t>
            </a:fld>
            <a:endParaRPr lang="en-US"/>
          </a:p>
        </p:txBody>
      </p:sp>
    </p:spTree>
    <p:extLst>
      <p:ext uri="{BB962C8B-B14F-4D97-AF65-F5344CB8AC3E}">
        <p14:creationId xmlns:p14="http://schemas.microsoft.com/office/powerpoint/2010/main" val="1384558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9E7A6D-E03D-4F79-B582-654A50E7E36D}" type="slidenum">
              <a:rPr lang="en-US"/>
              <a:pPr/>
              <a:t>1</a:t>
            </a:fld>
            <a:endParaRPr lang="en-US"/>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F1079CC-8A39-4D54-8644-EE51ED66CEB3}" type="slidenum">
              <a:rPr lang="en-US" smtClean="0"/>
              <a:pPr/>
              <a:t>15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5C270A-18DD-4466-AA31-4CBD04ABCEC9}" type="slidenum">
              <a:rPr lang="en-US" smtClean="0"/>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5AA6B2-3545-4D0F-BEB9-08C9AF28EB29}" type="slidenum">
              <a:rPr lang="en-US"/>
              <a:pPr/>
              <a:t>17</a:t>
            </a:fld>
            <a:endParaRPr lang="en-US"/>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0B01F2F-7EDD-4330-96A1-A02E1088EF8C}" type="slidenum">
              <a:rPr lang="en-US" smtClean="0"/>
              <a:pPr/>
              <a:t>18</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42FE53CD-C1F8-4E50-B062-9DC6A9472F32}" type="slidenum">
              <a:rPr lang="en-US" smtClean="0"/>
              <a:pPr/>
              <a:t>19</a:t>
            </a:fld>
            <a:endParaRPr 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AAEB2A6-647F-47C1-8F53-77C4BA8A5429}" type="slidenum">
              <a:rPr lang="en-US" smtClean="0"/>
              <a:pPr/>
              <a:t>22</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5C270A-18DD-4466-AA31-4CBD04ABCEC9}" type="slidenum">
              <a:rPr lang="en-US" smtClean="0"/>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91265D-0D84-4637-8ADA-F30EA30B12DD}" type="slidenum">
              <a:rPr lang="en-US"/>
              <a:pPr/>
              <a:t>27</a:t>
            </a:fld>
            <a:endParaRPr lang="en-US"/>
          </a:p>
        </p:txBody>
      </p:sp>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C67A214-D842-4D1E-B8C9-A5A87914D75D}" type="slidenum">
              <a:rPr lang="en-US" smtClean="0"/>
              <a:pPr/>
              <a:t>29</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effectLst/>
                <a:latin typeface="Arial"/>
                <a:ea typeface="Times New Roman"/>
              </a:rPr>
              <a:t>. </a:t>
            </a:r>
          </a:p>
          <a:p>
            <a:r>
              <a:rPr lang="en-US" sz="1200" dirty="0" smtClean="0">
                <a:solidFill>
                  <a:srgbClr val="000000"/>
                </a:solidFill>
                <a:effectLst/>
                <a:latin typeface="Arial"/>
                <a:ea typeface="Times New Roman"/>
              </a:rPr>
              <a:t>. . .</a:t>
            </a:r>
            <a:endParaRPr lang="en-US" dirty="0"/>
          </a:p>
        </p:txBody>
      </p:sp>
      <p:sp>
        <p:nvSpPr>
          <p:cNvPr id="4" name="Slide Number Placeholder 3"/>
          <p:cNvSpPr>
            <a:spLocks noGrp="1"/>
          </p:cNvSpPr>
          <p:nvPr>
            <p:ph type="sldNum" sz="quarter" idx="10"/>
          </p:nvPr>
        </p:nvSpPr>
        <p:spPr/>
        <p:txBody>
          <a:bodyPr/>
          <a:lstStyle/>
          <a:p>
            <a:fld id="{178869F2-219F-4E8A-ADDC-39364561E8B5}" type="slidenum">
              <a:rPr lang="en-US" smtClean="0"/>
              <a:t>30</a:t>
            </a:fld>
            <a:endParaRPr lang="en-US"/>
          </a:p>
        </p:txBody>
      </p:sp>
    </p:spTree>
    <p:extLst>
      <p:ext uri="{BB962C8B-B14F-4D97-AF65-F5344CB8AC3E}">
        <p14:creationId xmlns:p14="http://schemas.microsoft.com/office/powerpoint/2010/main" val="332052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4A4EA-6744-427F-A32C-847BB194AD40}" type="slidenum">
              <a:rPr lang="en-US"/>
              <a:pPr/>
              <a:t>2</a:t>
            </a:fld>
            <a:endParaRPr lang="en-US"/>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F3B9E6D-F24E-4759-A410-76040DE3A948}" type="slidenum">
              <a:rPr lang="en-US" smtClean="0"/>
              <a:pPr/>
              <a:t>32</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914A8A-EA41-4774-ABBA-B73E7D97EBA3}" type="slidenum">
              <a:rPr lang="en-US"/>
              <a:pPr/>
              <a:t>34</a:t>
            </a:fld>
            <a:endParaRPr lang="en-US"/>
          </a:p>
        </p:txBody>
      </p:sp>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AB22F54-079B-426B-B9CC-88F837491E1B}" type="slidenum">
              <a:rPr lang="en-US" smtClean="0"/>
              <a:pPr/>
              <a:t>35</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E5B6A90B-13E4-4F47-A27D-31F0F5506DE3}" type="slidenum">
              <a:rPr lang="en-US" smtClean="0"/>
              <a:pPr/>
              <a:t>36</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E79547-777B-4760-8350-EE63D2B5D1D2}" type="slidenum">
              <a:rPr lang="en-US"/>
              <a:pPr/>
              <a:t>42</a:t>
            </a:fld>
            <a:endParaRPr lang="en-US"/>
          </a:p>
        </p:txBody>
      </p:sp>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9256B7B-32DE-4A51-A4CA-941114868253}" type="slidenum">
              <a:rPr lang="en-US" smtClean="0"/>
              <a:pPr/>
              <a:t>43</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endParaRPr lang="en-US" dirty="0"/>
          </a:p>
        </p:txBody>
      </p:sp>
      <p:sp>
        <p:nvSpPr>
          <p:cNvPr id="4" name="Slide Number Placeholder 3"/>
          <p:cNvSpPr>
            <a:spLocks noGrp="1"/>
          </p:cNvSpPr>
          <p:nvPr>
            <p:ph type="sldNum" sz="quarter" idx="10"/>
          </p:nvPr>
        </p:nvSpPr>
        <p:spPr/>
        <p:txBody>
          <a:bodyPr/>
          <a:lstStyle/>
          <a:p>
            <a:fld id="{1F1079CC-8A39-4D54-8644-EE51ED66CEB3}" type="slidenum">
              <a:rPr lang="en-US" smtClean="0"/>
              <a:pPr/>
              <a:t>46</a:t>
            </a:fld>
            <a:endParaRPr lang="en-US" dirty="0"/>
          </a:p>
        </p:txBody>
      </p:sp>
    </p:spTree>
    <p:extLst>
      <p:ext uri="{BB962C8B-B14F-4D97-AF65-F5344CB8AC3E}">
        <p14:creationId xmlns:p14="http://schemas.microsoft.com/office/powerpoint/2010/main" val="3780755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9EC2329-584A-4745-AC07-9E2332CEB41E}" type="slidenum">
              <a:rPr lang="en-US" smtClean="0"/>
              <a:pPr/>
              <a:t>47</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7B00C12-B238-41D0-9BF8-052FEEB682AF}" type="slidenum">
              <a:rPr lang="en-US" smtClean="0"/>
              <a:pPr/>
              <a:t>48</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866A1544-33DE-4C43-918B-4CD772605F9F}" type="slidenum">
              <a:rPr lang="en-US" smtClean="0"/>
              <a:pPr/>
              <a:t>49</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AEF281-DE1D-4B41-99C5-247CA458594E}" type="slidenum">
              <a:rPr lang="en-US"/>
              <a:pPr/>
              <a:t>3</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71E9F8-90FB-4D95-BA79-EEA1CDF7F6A9}" type="slidenum">
              <a:rPr lang="en-US"/>
              <a:pPr/>
              <a:t>51</a:t>
            </a:fld>
            <a:endParaRPr lang="en-US"/>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5604A56-0823-4E81-B3D5-06DF4640228A}" type="slidenum">
              <a:rPr lang="en-US" smtClean="0"/>
              <a:pPr/>
              <a:t>52</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34EF2FF-3BCF-44CD-8B89-0772765DEAD1}" type="slidenum">
              <a:rPr lang="en-US" smtClean="0"/>
              <a:pPr/>
              <a:t>55</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35FAB20-9019-42DA-99D5-82F7DF575AB4}" type="slidenum">
              <a:rPr lang="en-US" smtClean="0"/>
              <a:pPr/>
              <a:t>56</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E6D3ABF4-A36F-4B25-94E3-C54F176BE1C6}" type="slidenum">
              <a:rPr lang="en-US" smtClean="0"/>
              <a:pPr/>
              <a:t>61</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C7429-3B85-41BF-846F-59567A6DA12A}" type="slidenum">
              <a:rPr lang="en-US"/>
              <a:pPr/>
              <a:t>62</a:t>
            </a:fld>
            <a:endParaRPr lang="en-US"/>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E09840CF-5C46-45C5-8F1A-D204308A575B}" type="slidenum">
              <a:rPr lang="en-US" smtClean="0"/>
              <a:pPr/>
              <a:t>63</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0C18DBF7-BE78-44FC-87FC-EB15B070578D}" type="slidenum">
              <a:rPr lang="en-US" smtClean="0"/>
              <a:pPr/>
              <a:t>64</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76D28E6-A7A5-4400-855D-7F0B8E64922F}" type="slidenum">
              <a:rPr lang="en-US" smtClean="0"/>
              <a:pPr/>
              <a:t>66</a:t>
            </a:fld>
            <a:endParaRPr lang="en-US"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E9F5B18-D8E2-45FA-B3BA-D62C0FCC8135}" type="slidenum">
              <a:rPr lang="en-US" smtClean="0"/>
              <a:pPr/>
              <a:t>70</a:t>
            </a:fld>
            <a:endParaRPr lang="en-US"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50E933-E1FF-4792-8D32-2E38986A1BF4}" type="slidenum">
              <a:rPr lang="en-US"/>
              <a:pPr/>
              <a:t>4</a:t>
            </a:fld>
            <a:endParaRPr lang="en-US"/>
          </a:p>
        </p:txBody>
      </p:sp>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D756F021-CD9E-4639-B731-AB249F29D3F8}" type="slidenum">
              <a:rPr lang="en-US" smtClean="0"/>
              <a:pPr/>
              <a:t>72</a:t>
            </a:fld>
            <a:endParaRPr lang="en-US"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967ED1-9F48-49FF-825F-B703FE8472F4}" type="slidenum">
              <a:rPr lang="en-US"/>
              <a:pPr/>
              <a:t>74</a:t>
            </a:fld>
            <a:endParaRPr 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65ABDF-9C44-4B1A-9301-56FD0DBB066A}" type="slidenum">
              <a:rPr lang="en-US"/>
              <a:pPr/>
              <a:t>75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FFE197-0030-4221-A930-2D9BC4C00883}" type="slidenum">
              <a:rPr lang="en-US"/>
              <a:pPr/>
              <a:t>76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79AF8F-B6F9-4432-95F5-BDB403CEC139}" type="slidenum">
              <a:rPr lang="en-US"/>
              <a:pPr/>
              <a:t>77</a:t>
            </a:fld>
            <a:endParaRPr lang="en-US"/>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BF9612E-1AFD-472E-A077-80CA242FC554}" type="slidenum">
              <a:rPr lang="en-US" smtClean="0"/>
              <a:pPr/>
              <a:t>78</a:t>
            </a:fld>
            <a:endParaRPr lang="en-US" smtClean="0"/>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358CB80-4923-46D3-9325-0D87815DD05B}" type="slidenum">
              <a:rPr lang="en-US" smtClean="0"/>
              <a:pPr/>
              <a:t>81</a:t>
            </a:fld>
            <a:endParaRPr lang="en-US" smtClean="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EA778F4-F216-4FF3-B6DC-7F0A2F09BC6E}" type="slidenum">
              <a:rPr lang="en-US" smtClean="0"/>
              <a:pPr/>
              <a:t>82</a:t>
            </a:fld>
            <a:endParaRPr lang="en-US" smtClean="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FDF7114-5788-4762-BB20-04D88D553E41}" type="slidenum">
              <a:rPr lang="en-US" smtClean="0"/>
              <a:pPr/>
              <a:t>83</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D49986A-B858-4599-8FAE-7D89F73E3703}" type="slidenum">
              <a:rPr lang="en-US" smtClean="0"/>
              <a:pPr/>
              <a:t>84</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FBEC71-2087-4F48-8945-2D4B2BBF9C5E}" type="slidenum">
              <a:rPr lang="en-US"/>
              <a:pPr/>
              <a:t>5</a:t>
            </a:fld>
            <a:endParaRPr lang="en-US"/>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01D7713-9FFE-43FD-8A00-8BB59A583259}" type="slidenum">
              <a:rPr lang="en-US" smtClean="0"/>
              <a:pPr/>
              <a:t>88</a:t>
            </a:fld>
            <a:endParaRPr lang="en-US" smtClean="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47C3FE4-5363-4AFF-BAB6-E0C9D81A8A1B}" type="slidenum">
              <a:rPr lang="en-US" smtClean="0"/>
              <a:pPr/>
              <a:t>91</a:t>
            </a:fld>
            <a:endParaRPr lang="en-US"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16E3171C-AA46-4B87-856C-544AB0CF7D3A}" type="slidenum">
              <a:rPr lang="en-US" smtClean="0"/>
              <a:pPr/>
              <a:t>92</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CEF808D-1AD6-44FB-BF69-A142AC31EE05}" type="slidenum">
              <a:rPr lang="en-US" smtClean="0"/>
              <a:pPr/>
              <a:t>93</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402878BB-401A-43DF-BA70-5A357E20D9A6}" type="slidenum">
              <a:rPr lang="en-US" smtClean="0"/>
              <a:pPr/>
              <a:t>94</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6D6A1047-CAB4-41EC-9A72-CD5A61422B83}" type="slidenum">
              <a:rPr lang="en-US" smtClean="0"/>
              <a:pPr/>
              <a:t>95</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CC79A0B-E725-4443-B3F4-73A5DDFA7B6E}" type="slidenum">
              <a:rPr lang="en-US" smtClean="0"/>
              <a:pPr/>
              <a:t>100</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926089-AFE8-4419-97E3-BEF4B525245A}" type="slidenum">
              <a:rPr lang="en-US"/>
              <a:pPr/>
              <a:t>101</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DC17E9-50E3-41B7-BE8A-8D44C0D102B7}" type="slidenum">
              <a:rPr lang="en-US"/>
              <a:pPr/>
              <a:t>6</a:t>
            </a:fld>
            <a:endParaRPr lang="en-US"/>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146700-1883-471B-AD9D-E7B411148075}" type="slidenum">
              <a:rPr lang="en-US"/>
              <a:pPr/>
              <a:t>7</a:t>
            </a:fld>
            <a:endParaRPr lang="en-US"/>
          </a:p>
        </p:txBody>
      </p:sp>
      <p:sp>
        <p:nvSpPr>
          <p:cNvPr id="394242" name="Rectangle 2"/>
          <p:cNvSpPr>
            <a:spLocks noGrp="1" noRot="1" noChangeAspect="1" noChangeArrowheads="1" noTextEdit="1"/>
          </p:cNvSpPr>
          <p:nvPr>
            <p:ph type="sldImg"/>
          </p:nvPr>
        </p:nvSpPr>
        <p:spPr>
          <a:ln/>
        </p:spPr>
      </p:sp>
      <p:sp>
        <p:nvSpPr>
          <p:cNvPr id="39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84B5C4-C558-4169-A76B-A1C33271BE3F}" type="slidenum">
              <a:rPr lang="en-US"/>
              <a:pPr/>
              <a:t>8</a:t>
            </a:fld>
            <a:endParaRPr lang="en-US"/>
          </a:p>
        </p:txBody>
      </p:sp>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55C270A-18DD-4466-AA31-4CBD04ABCEC9}"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9B53B-1E03-452D-8660-6AE07C5B13AD}" type="datetimeFigureOut">
              <a:rPr lang="en-US" smtClean="0"/>
              <a:t>2/24/2014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1159625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9B53B-1E03-452D-8660-6AE07C5B13AD}" type="datetimeFigureOut">
              <a:rPr lang="en-US" smtClean="0"/>
              <a:t>2/24/2014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2388327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9B53B-1E03-452D-8660-6AE07C5B13AD}" type="datetimeFigureOut">
              <a:rPr lang="en-US" smtClean="0"/>
              <a:t>2/24/2014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3798017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2BEFDE-3C0D-4767-A9E1-81A169B41242}" type="slidenum">
              <a:rPr lang="en-US"/>
              <a:pPr>
                <a:defRPr/>
              </a:pPr>
              <a:t>‹#›</a:t>
            </a:fld>
            <a:endParaRPr lang="en-US"/>
          </a:p>
        </p:txBody>
      </p:sp>
    </p:spTree>
    <p:extLst>
      <p:ext uri="{BB962C8B-B14F-4D97-AF65-F5344CB8AC3E}">
        <p14:creationId xmlns:p14="http://schemas.microsoft.com/office/powerpoint/2010/main" val="159399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8750"/>
            <a:ext cx="8229600" cy="12588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pPr>
              <a:defRPr/>
            </a:pPr>
            <a:fld id="{B1C3F748-976E-4360-B6F5-7C56E015769B}" type="slidenum">
              <a:rPr lang="en-US"/>
              <a:pPr>
                <a:defRPr/>
              </a:pPr>
              <a:t>‹#›</a:t>
            </a:fld>
            <a:endParaRPr lang="en-US"/>
          </a:p>
        </p:txBody>
      </p:sp>
    </p:spTree>
    <p:extLst>
      <p:ext uri="{BB962C8B-B14F-4D97-AF65-F5344CB8AC3E}">
        <p14:creationId xmlns:p14="http://schemas.microsoft.com/office/powerpoint/2010/main" val="4092973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04800" y="304800"/>
            <a:ext cx="8534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0" y="61722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048000" y="61722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381000" y="6172200"/>
            <a:ext cx="1295400" cy="457200"/>
          </a:xfrm>
        </p:spPr>
        <p:txBody>
          <a:bodyPr/>
          <a:lstStyle>
            <a:lvl1pPr>
              <a:defRPr/>
            </a:lvl1pPr>
          </a:lstStyle>
          <a:p>
            <a:fld id="{2339BE67-0D40-4158-83BF-0E93BB7ABD25}" type="slidenum">
              <a:rPr lang="en-US"/>
              <a:pPr/>
              <a:t>‹#›</a:t>
            </a:fld>
            <a:endParaRPr lang="en-US"/>
          </a:p>
        </p:txBody>
      </p:sp>
    </p:spTree>
    <p:extLst>
      <p:ext uri="{BB962C8B-B14F-4D97-AF65-F5344CB8AC3E}">
        <p14:creationId xmlns:p14="http://schemas.microsoft.com/office/powerpoint/2010/main" val="2630570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9B53B-1E03-452D-8660-6AE07C5B13AD}" type="datetimeFigureOut">
              <a:rPr lang="en-US" smtClean="0"/>
              <a:t>2/24/2014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399570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9B53B-1E03-452D-8660-6AE07C5B13AD}" type="datetimeFigureOut">
              <a:rPr lang="en-US" smtClean="0"/>
              <a:t>2/24/2014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237493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9B53B-1E03-452D-8660-6AE07C5B13AD}" type="datetimeFigureOut">
              <a:rPr lang="en-US" smtClean="0"/>
              <a:t>2/24/2014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3482358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9B53B-1E03-452D-8660-6AE07C5B13AD}" type="datetimeFigureOut">
              <a:rPr lang="en-US" smtClean="0"/>
              <a:t>2/24/2014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2421830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9B53B-1E03-452D-8660-6AE07C5B13AD}" type="datetimeFigureOut">
              <a:rPr lang="en-US" smtClean="0"/>
              <a:t>2/24/2014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1858156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9B53B-1E03-452D-8660-6AE07C5B13AD}" type="datetimeFigureOut">
              <a:rPr lang="en-US" smtClean="0"/>
              <a:t>2/24/2014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1039812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9B53B-1E03-452D-8660-6AE07C5B13AD}" type="datetimeFigureOut">
              <a:rPr lang="en-US" smtClean="0"/>
              <a:t>2/24/2014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633232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9B53B-1E03-452D-8660-6AE07C5B13AD}" type="datetimeFigureOut">
              <a:rPr lang="en-US" smtClean="0"/>
              <a:t>2/24/2014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736D9-0DBC-43AC-84CA-CD5279B9BF8D}" type="slidenum">
              <a:rPr lang="en-US" smtClean="0"/>
              <a:t>‹#›</a:t>
            </a:fld>
            <a:endParaRPr lang="en-US"/>
          </a:p>
        </p:txBody>
      </p:sp>
    </p:spTree>
    <p:extLst>
      <p:ext uri="{BB962C8B-B14F-4D97-AF65-F5344CB8AC3E}">
        <p14:creationId xmlns:p14="http://schemas.microsoft.com/office/powerpoint/2010/main" val="2282445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9B53B-1E03-452D-8660-6AE07C5B13AD}" type="datetimeFigureOut">
              <a:rPr lang="en-US" smtClean="0"/>
              <a:t>2/24/2014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D736D9-0DBC-43AC-84CA-CD5279B9BF8D}" type="slidenum">
              <a:rPr lang="en-US" smtClean="0"/>
              <a:t>‹#›</a:t>
            </a:fld>
            <a:endParaRPr lang="en-US"/>
          </a:p>
        </p:txBody>
      </p:sp>
    </p:spTree>
    <p:extLst>
      <p:ext uri="{BB962C8B-B14F-4D97-AF65-F5344CB8AC3E}">
        <p14:creationId xmlns:p14="http://schemas.microsoft.com/office/powerpoint/2010/main" val="3100243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Coasting_Through_Physics%20roller%20coaster%20&amp;%20G.as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w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3.wmf"/><Relationship Id="rId4" Type="http://schemas.openxmlformats.org/officeDocument/2006/relationships/oleObject" Target="../embeddings/oleObject2.bin"/></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hyperlink" Target="About_Falling_Things.asf"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ideo" Target="file:///C:\Documents%20and%20Settings\Garcia\My%20Documents\Teaching\Phys1(Sp06)\Movies\moon_feather.mpg" TargetMode="External"/><Relationship Id="rId4" Type="http://schemas.openxmlformats.org/officeDocument/2006/relationships/image" Target="../media/image55.jpeg"/></Relationships>
</file>

<file path=ppt/slides/_rels/slide7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Gravitation.asf"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 Box 2"/>
          <p:cNvSpPr txBox="1">
            <a:spLocks noChangeArrowheads="1"/>
          </p:cNvSpPr>
          <p:nvPr/>
        </p:nvSpPr>
        <p:spPr bwMode="auto">
          <a:xfrm>
            <a:off x="0" y="0"/>
            <a:ext cx="914241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p>
            <a:endParaRPr lang="en-US" sz="1200">
              <a:latin typeface="Times New Roman" pitchFamily="18" charset="0"/>
            </a:endParaRPr>
          </a:p>
          <a:p>
            <a:endParaRPr lang="en-US" sz="1200">
              <a:latin typeface="Times New Roman" pitchFamily="18" charset="0"/>
            </a:endParaRPr>
          </a:p>
        </p:txBody>
      </p:sp>
      <p:sp>
        <p:nvSpPr>
          <p:cNvPr id="159747" name="Rectangle 3"/>
          <p:cNvSpPr>
            <a:spLocks noGrp="1" noChangeArrowheads="1"/>
          </p:cNvSpPr>
          <p:nvPr>
            <p:ph type="title"/>
          </p:nvPr>
        </p:nvSpPr>
        <p:spPr>
          <a:xfrm>
            <a:off x="304800" y="304800"/>
            <a:ext cx="8839200" cy="2286000"/>
          </a:xfrm>
        </p:spPr>
        <p:txBody>
          <a:bodyPr/>
          <a:lstStyle/>
          <a:p>
            <a:r>
              <a:rPr lang="en-US" sz="4000" b="1" dirty="0" err="1" smtClean="0">
                <a:latin typeface="Comic Sans MS" pitchFamily="66" charset="0"/>
              </a:rPr>
              <a:t>Ch</a:t>
            </a:r>
            <a:r>
              <a:rPr lang="en-US" sz="4000" b="1" dirty="0" smtClean="0">
                <a:latin typeface="Comic Sans MS" pitchFamily="66" charset="0"/>
              </a:rPr>
              <a:t> 2  </a:t>
            </a:r>
            <a:r>
              <a:rPr lang="en-US" sz="3600" b="0" dirty="0" smtClean="0">
                <a:latin typeface="Comic Sans MS" pitchFamily="66" charset="0"/>
              </a:rPr>
              <a:t>Newton's  </a:t>
            </a:r>
            <a:r>
              <a:rPr lang="en-US" sz="3600" b="0" dirty="0">
                <a:solidFill>
                  <a:srgbClr val="FF0000"/>
                </a:solidFill>
                <a:latin typeface="Comic Sans MS" pitchFamily="66" charset="0"/>
              </a:rPr>
              <a:t>1st </a:t>
            </a:r>
            <a:r>
              <a:rPr lang="en-US" sz="3600" b="0" dirty="0">
                <a:latin typeface="Comic Sans MS" pitchFamily="66" charset="0"/>
              </a:rPr>
              <a:t>law of motion is often called the law of </a:t>
            </a:r>
            <a:r>
              <a:rPr lang="en-US" sz="3600" b="0" dirty="0" smtClean="0">
                <a:solidFill>
                  <a:srgbClr val="FF0000"/>
                </a:solidFill>
                <a:latin typeface="Comic Sans MS" pitchFamily="66" charset="0"/>
              </a:rPr>
              <a:t>INERTIA</a:t>
            </a:r>
            <a:br>
              <a:rPr lang="en-US" sz="3600" b="0" dirty="0" smtClean="0">
                <a:solidFill>
                  <a:srgbClr val="FF0000"/>
                </a:solidFill>
                <a:latin typeface="Comic Sans MS" pitchFamily="66" charset="0"/>
              </a:rPr>
            </a:br>
            <a:endParaRPr lang="en-US" sz="3600" b="0" dirty="0">
              <a:solidFill>
                <a:srgbClr val="FF0000"/>
              </a:solidFill>
              <a:latin typeface="Comic Sans MS" pitchFamily="66" charset="0"/>
            </a:endParaRPr>
          </a:p>
        </p:txBody>
      </p:sp>
      <p:sp>
        <p:nvSpPr>
          <p:cNvPr id="159748" name="Rectangle 4"/>
          <p:cNvSpPr>
            <a:spLocks noGrp="1" noChangeArrowheads="1"/>
          </p:cNvSpPr>
          <p:nvPr>
            <p:ph type="body" sz="half" idx="4294967295"/>
          </p:nvPr>
        </p:nvSpPr>
        <p:spPr>
          <a:xfrm>
            <a:off x="0" y="1752600"/>
            <a:ext cx="4152900" cy="4038600"/>
          </a:xfrm>
        </p:spPr>
        <p:txBody>
          <a:bodyPr/>
          <a:lstStyle/>
          <a:p>
            <a:pPr>
              <a:buFontTx/>
              <a:buNone/>
            </a:pPr>
            <a:r>
              <a:rPr lang="en-US" sz="3600" b="0">
                <a:latin typeface="Comic Sans MS" pitchFamily="66" charset="0"/>
              </a:rPr>
              <a:t> </a:t>
            </a:r>
            <a:endParaRPr lang="en-US" sz="1600" b="0">
              <a:latin typeface="Comic Sans MS" pitchFamily="66" charset="0"/>
            </a:endParaRPr>
          </a:p>
        </p:txBody>
      </p:sp>
      <p:pic>
        <p:nvPicPr>
          <p:cNvPr id="159751" name="Picture 7" descr="car hitting wall"/>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937130"/>
            <a:ext cx="8001000" cy="25812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5800" y="1875027"/>
            <a:ext cx="8001000" cy="2062103"/>
          </a:xfrm>
          <a:prstGeom prst="rect">
            <a:avLst/>
          </a:prstGeom>
        </p:spPr>
        <p:txBody>
          <a:bodyPr wrap="square">
            <a:spAutoFit/>
          </a:bodyPr>
          <a:lstStyle/>
          <a:p>
            <a:pPr marL="342900" lvl="0" indent="-342900" algn="ctr" eaLnBrk="1" fontAlgn="auto" hangingPunct="1">
              <a:spcBef>
                <a:spcPct val="20000"/>
              </a:spcBef>
              <a:spcAft>
                <a:spcPts val="0"/>
              </a:spcAft>
            </a:pPr>
            <a:r>
              <a:rPr lang="en-US" sz="3200" i="1" dirty="0">
                <a:solidFill>
                  <a:prstClr val="black"/>
                </a:solidFill>
                <a:latin typeface="Bookman Old Style" pitchFamily="18" charset="0"/>
              </a:rPr>
              <a:t>An object at rest tends to stay at rest and an object in motion tends to stay in motion unless acted upon by an unbalanced force.</a:t>
            </a:r>
          </a:p>
        </p:txBody>
      </p:sp>
    </p:spTree>
    <p:extLst>
      <p:ext uri="{BB962C8B-B14F-4D97-AF65-F5344CB8AC3E}">
        <p14:creationId xmlns:p14="http://schemas.microsoft.com/office/powerpoint/2010/main" val="4773710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Vector &amp; Scalars</a:t>
            </a:r>
          </a:p>
        </p:txBody>
      </p:sp>
      <p:sp>
        <p:nvSpPr>
          <p:cNvPr id="6147" name="Rectangle 3"/>
          <p:cNvSpPr>
            <a:spLocks noGrp="1" noChangeArrowheads="1"/>
          </p:cNvSpPr>
          <p:nvPr>
            <p:ph type="body" idx="1"/>
          </p:nvPr>
        </p:nvSpPr>
        <p:spPr/>
        <p:txBody>
          <a:bodyPr/>
          <a:lstStyle/>
          <a:p>
            <a:r>
              <a:rPr lang="en-US" sz="4000" smtClean="0"/>
              <a:t>Scalar quantity- gives only magnitude</a:t>
            </a:r>
          </a:p>
          <a:p>
            <a:r>
              <a:rPr lang="en-US" sz="4000" smtClean="0"/>
              <a:t>vector- gives magnitude and direction.</a:t>
            </a:r>
            <a:endParaRPr lang="en-US" smtClean="0"/>
          </a:p>
        </p:txBody>
      </p:sp>
    </p:spTree>
    <p:extLst>
      <p:ext uri="{BB962C8B-B14F-4D97-AF65-F5344CB8AC3E}">
        <p14:creationId xmlns:p14="http://schemas.microsoft.com/office/powerpoint/2010/main" val="51235577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smtClean="0"/>
              <a:t>Projectile or Circular motion </a:t>
            </a:r>
            <a:r>
              <a:rPr lang="en-US" smtClean="0">
                <a:hlinkClick r:id="rId3" action="ppaction://hlinkfile"/>
              </a:rPr>
              <a:t>video</a:t>
            </a:r>
            <a:endParaRPr lang="en-US" smtClean="0"/>
          </a:p>
        </p:txBody>
      </p:sp>
      <p:sp>
        <p:nvSpPr>
          <p:cNvPr id="103427" name="Rectangle 3"/>
          <p:cNvSpPr>
            <a:spLocks noGrp="1" noChangeArrowheads="1"/>
          </p:cNvSpPr>
          <p:nvPr>
            <p:ph type="body" idx="1"/>
          </p:nvPr>
        </p:nvSpPr>
        <p:spPr/>
        <p:txBody>
          <a:bodyPr/>
          <a:lstStyle/>
          <a:p>
            <a:pPr eaLnBrk="1" hangingPunct="1"/>
            <a:r>
              <a:rPr lang="en-US" smtClean="0"/>
              <a:t>Objects do not always travel in straight lines</a:t>
            </a:r>
          </a:p>
          <a:p>
            <a:pPr eaLnBrk="1" hangingPunct="1"/>
            <a:r>
              <a:rPr lang="en-US" smtClean="0"/>
              <a:t>Objects that are thrown or dropped have curved paths</a:t>
            </a:r>
          </a:p>
          <a:p>
            <a:pPr eaLnBrk="1" hangingPunct="1"/>
            <a:r>
              <a:rPr lang="en-US" smtClean="0"/>
              <a:t>Projectile- anything thrown or shot into the air</a:t>
            </a:r>
          </a:p>
          <a:p>
            <a:pPr eaLnBrk="1" hangingPunct="1"/>
            <a:endParaRPr lang="en-US" smtClean="0"/>
          </a:p>
        </p:txBody>
      </p:sp>
    </p:spTree>
    <p:extLst>
      <p:ext uri="{BB962C8B-B14F-4D97-AF65-F5344CB8AC3E}">
        <p14:creationId xmlns:p14="http://schemas.microsoft.com/office/powerpoint/2010/main" val="365659009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r>
              <a:rPr lang="en-US"/>
              <a:t>Summary ch 3</a:t>
            </a:r>
          </a:p>
        </p:txBody>
      </p:sp>
      <p:sp>
        <p:nvSpPr>
          <p:cNvPr id="316419" name="Rectangle 3"/>
          <p:cNvSpPr>
            <a:spLocks noGrp="1" noChangeArrowheads="1"/>
          </p:cNvSpPr>
          <p:nvPr>
            <p:ph type="body" idx="1"/>
          </p:nvPr>
        </p:nvSpPr>
        <p:spPr/>
        <p:txBody>
          <a:bodyPr/>
          <a:lstStyle/>
          <a:p>
            <a:r>
              <a:rPr lang="en-US"/>
              <a:t>Motion is a change in position of a body. Speed is the rate at which a body changes position</a:t>
            </a:r>
          </a:p>
          <a:p>
            <a:r>
              <a:rPr lang="en-US"/>
              <a:t>Average speed is the ratio of distance traveled to time and describes motion, even if speed varies.</a:t>
            </a:r>
          </a:p>
        </p:txBody>
      </p:sp>
    </p:spTree>
    <p:extLst>
      <p:ext uri="{BB962C8B-B14F-4D97-AF65-F5344CB8AC3E}">
        <p14:creationId xmlns:p14="http://schemas.microsoft.com/office/powerpoint/2010/main" val="167897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a:t>Motion can be described by</a:t>
            </a:r>
            <a:r>
              <a:rPr lang="en-US" dirty="0"/>
              <a:t/>
            </a:r>
            <a:br>
              <a:rPr lang="en-US" dirty="0"/>
            </a:br>
            <a:endParaRPr lang="en-US" dirty="0"/>
          </a:p>
        </p:txBody>
      </p:sp>
      <p:sp>
        <p:nvSpPr>
          <p:cNvPr id="7171" name="Rectangle 3"/>
          <p:cNvSpPr>
            <a:spLocks noGrp="1" noChangeArrowheads="1"/>
          </p:cNvSpPr>
          <p:nvPr>
            <p:ph sz="half" idx="1"/>
          </p:nvPr>
        </p:nvSpPr>
        <p:spPr/>
        <p:txBody>
          <a:bodyPr>
            <a:normAutofit fontScale="70000" lnSpcReduction="20000"/>
          </a:bodyPr>
          <a:lstStyle/>
          <a:p>
            <a:pPr eaLnBrk="1" hangingPunct="1"/>
            <a:r>
              <a:rPr lang="en-US" sz="4400" dirty="0" smtClean="0"/>
              <a:t>Sentence</a:t>
            </a:r>
          </a:p>
          <a:p>
            <a:pPr eaLnBrk="1" hangingPunct="1"/>
            <a:r>
              <a:rPr lang="en-US" sz="4400" dirty="0" smtClean="0"/>
              <a:t>Mathematical </a:t>
            </a:r>
          </a:p>
          <a:p>
            <a:pPr eaLnBrk="1" hangingPunct="1"/>
            <a:r>
              <a:rPr lang="en-US" sz="4400" dirty="0" smtClean="0"/>
              <a:t>Graph</a:t>
            </a:r>
          </a:p>
        </p:txBody>
      </p:sp>
      <p:sp>
        <p:nvSpPr>
          <p:cNvPr id="3" name="Content Placeholder 2"/>
          <p:cNvSpPr>
            <a:spLocks noGrp="1"/>
          </p:cNvSpPr>
          <p:nvPr>
            <p:ph sz="half" idx="2"/>
          </p:nvPr>
        </p:nvSpPr>
        <p:spPr>
          <a:xfrm>
            <a:off x="3657600" y="1600200"/>
            <a:ext cx="5029200" cy="4525963"/>
          </a:xfrm>
        </p:spPr>
        <p:txBody>
          <a:bodyPr>
            <a:normAutofit fontScale="70000" lnSpcReduction="20000"/>
          </a:bodyPr>
          <a:lstStyle/>
          <a:p>
            <a:pPr>
              <a:lnSpc>
                <a:spcPct val="150000"/>
              </a:lnSpc>
            </a:pPr>
            <a:r>
              <a:rPr lang="en-US" b="1" dirty="0"/>
              <a:t>Motion Diagrams/ Pictures</a:t>
            </a:r>
          </a:p>
          <a:p>
            <a:pPr>
              <a:lnSpc>
                <a:spcPct val="150000"/>
              </a:lnSpc>
            </a:pPr>
            <a:r>
              <a:rPr lang="en-US" b="1" dirty="0"/>
              <a:t>Images of a moving object that records its position after equal time intervals</a:t>
            </a:r>
          </a:p>
          <a:p>
            <a:pPr>
              <a:lnSpc>
                <a:spcPct val="150000"/>
              </a:lnSpc>
            </a:pPr>
            <a:r>
              <a:rPr lang="en-US" b="1" dirty="0"/>
              <a:t>If the distance between is equal= constant</a:t>
            </a:r>
          </a:p>
          <a:p>
            <a:pPr>
              <a:lnSpc>
                <a:spcPct val="150000"/>
              </a:lnSpc>
            </a:pPr>
            <a:r>
              <a:rPr lang="en-US" b="1" dirty="0"/>
              <a:t>If different distances= acceleration</a:t>
            </a:r>
          </a:p>
          <a:p>
            <a:pPr>
              <a:lnSpc>
                <a:spcPct val="150000"/>
              </a:lnSpc>
            </a:pPr>
            <a:r>
              <a:rPr lang="en-US" b="1" dirty="0"/>
              <a:t>Operational definitions- describe motion (speeding up, slowing down, at rest &amp; constant speed)</a:t>
            </a:r>
          </a:p>
          <a:p>
            <a:endParaRPr lang="en-US" b="1" dirty="0"/>
          </a:p>
        </p:txBody>
      </p:sp>
    </p:spTree>
    <p:extLst>
      <p:ext uri="{BB962C8B-B14F-4D97-AF65-F5344CB8AC3E}">
        <p14:creationId xmlns:p14="http://schemas.microsoft.com/office/powerpoint/2010/main" val="277503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Particle Model</a:t>
            </a:r>
          </a:p>
        </p:txBody>
      </p:sp>
      <p:sp>
        <p:nvSpPr>
          <p:cNvPr id="10243" name="Rectangle 3"/>
          <p:cNvSpPr>
            <a:spLocks noGrp="1" noChangeArrowheads="1"/>
          </p:cNvSpPr>
          <p:nvPr>
            <p:ph type="body" idx="1"/>
          </p:nvPr>
        </p:nvSpPr>
        <p:spPr/>
        <p:txBody>
          <a:bodyPr/>
          <a:lstStyle/>
          <a:p>
            <a:pPr eaLnBrk="1" hangingPunct="1"/>
            <a:r>
              <a:rPr lang="en-US" sz="4000" smtClean="0"/>
              <a:t>Uses of dots instead of pictures to represent movement</a:t>
            </a:r>
            <a:r>
              <a:rPr lang="en-US" smtClean="0"/>
              <a:t>.</a:t>
            </a:r>
          </a:p>
        </p:txBody>
      </p:sp>
      <p:pic>
        <p:nvPicPr>
          <p:cNvPr id="10244" name="Picture 5" descr="C:\WINDOWS\TEMP\~AUT0022.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0"/>
            <a:ext cx="8458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007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8600" y="609600"/>
            <a:ext cx="4267200" cy="1981200"/>
          </a:xfrm>
        </p:spPr>
        <p:txBody>
          <a:bodyPr/>
          <a:lstStyle/>
          <a:p>
            <a:pPr eaLnBrk="1" hangingPunct="1"/>
            <a:r>
              <a:rPr lang="en-US" smtClean="0"/>
              <a:t>A Motion diagram</a:t>
            </a:r>
          </a:p>
        </p:txBody>
      </p:sp>
      <p:sp>
        <p:nvSpPr>
          <p:cNvPr id="11267" name="Rectangle 3"/>
          <p:cNvSpPr>
            <a:spLocks noGrp="1" noChangeArrowheads="1"/>
          </p:cNvSpPr>
          <p:nvPr>
            <p:ph type="body" sz="half" idx="1"/>
          </p:nvPr>
        </p:nvSpPr>
        <p:spPr>
          <a:xfrm>
            <a:off x="3581400" y="228600"/>
            <a:ext cx="5334000" cy="2819400"/>
          </a:xfrm>
        </p:spPr>
        <p:txBody>
          <a:bodyPr/>
          <a:lstStyle/>
          <a:p>
            <a:pPr eaLnBrk="1" hangingPunct="1">
              <a:lnSpc>
                <a:spcPct val="150000"/>
              </a:lnSpc>
            </a:pPr>
            <a:r>
              <a:rPr lang="en-US" smtClean="0"/>
              <a:t>Shows a series of images of an object that records its position after equal time intervals</a:t>
            </a:r>
            <a:endParaRPr lang="en-US" sz="2000" smtClean="0"/>
          </a:p>
        </p:txBody>
      </p:sp>
      <p:pic>
        <p:nvPicPr>
          <p:cNvPr id="11268" name="Picture 2" descr="http://t2.gstatic.com/images?q=tbn:ANd9GcS1SdorEv1m7iEfAU2c8uo2CSBNfjnHH1RlpKbyZ2RBwmkfY2nM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0"/>
            <a:ext cx="343058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http://t2.gstatic.com/images?q=tbn:ANd9GcQDFe-Il4UlrRw_NgBslgBnC6958CzTtc1jpSJpCCtcIqPkydQc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825875"/>
            <a:ext cx="3581400"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5642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latin typeface="Calibri" pitchFamily="34" charset="0"/>
                <a:cs typeface="Calibri" pitchFamily="34" charset="0"/>
              </a:rPr>
              <a:t>Coordinate System</a:t>
            </a:r>
          </a:p>
        </p:txBody>
      </p:sp>
      <p:sp>
        <p:nvSpPr>
          <p:cNvPr id="9219" name="Rectangle 3"/>
          <p:cNvSpPr>
            <a:spLocks noGrp="1" noChangeArrowheads="1"/>
          </p:cNvSpPr>
          <p:nvPr>
            <p:ph idx="1"/>
          </p:nvPr>
        </p:nvSpPr>
        <p:spPr/>
        <p:txBody>
          <a:bodyPr/>
          <a:lstStyle/>
          <a:p>
            <a:r>
              <a:rPr lang="en-US" sz="3600" smtClean="0">
                <a:latin typeface="Calibri" pitchFamily="34" charset="0"/>
                <a:cs typeface="Calibri" pitchFamily="34" charset="0"/>
              </a:rPr>
              <a:t>based on where to put the measuring tape &amp; when to start the stopwatch</a:t>
            </a:r>
          </a:p>
          <a:p>
            <a:r>
              <a:rPr lang="en-US" sz="3600" smtClean="0">
                <a:latin typeface="Calibri" pitchFamily="34" charset="0"/>
                <a:cs typeface="Calibri" pitchFamily="34" charset="0"/>
              </a:rPr>
              <a:t>tells zero point of variable &amp; direction the values of variable should increase</a:t>
            </a:r>
          </a:p>
          <a:p>
            <a:r>
              <a:rPr lang="en-US" sz="3600" smtClean="0">
                <a:latin typeface="Calibri" pitchFamily="34" charset="0"/>
                <a:cs typeface="Calibri" pitchFamily="34" charset="0"/>
              </a:rPr>
              <a:t>origen- zero pt/beginning</a:t>
            </a:r>
          </a:p>
          <a:p>
            <a:r>
              <a:rPr lang="en-US" sz="3600" smtClean="0">
                <a:latin typeface="Calibri" pitchFamily="34" charset="0"/>
                <a:cs typeface="Calibri" pitchFamily="34" charset="0"/>
              </a:rPr>
              <a:t>Position vector- gives direction &amp; amount</a:t>
            </a:r>
          </a:p>
        </p:txBody>
      </p:sp>
    </p:spTree>
    <p:extLst>
      <p:ext uri="{BB962C8B-B14F-4D97-AF65-F5344CB8AC3E}">
        <p14:creationId xmlns:p14="http://schemas.microsoft.com/office/powerpoint/2010/main" val="107053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a:lstStyle/>
          <a:p>
            <a:r>
              <a:rPr lang="en-US" dirty="0" smtClean="0"/>
              <a:t>Linear Motion</a:t>
            </a:r>
            <a:endParaRPr lang="en-US" dirty="0"/>
          </a:p>
        </p:txBody>
      </p:sp>
      <p:sp>
        <p:nvSpPr>
          <p:cNvPr id="4" name="Text Placeholder 3"/>
          <p:cNvSpPr>
            <a:spLocks noGrp="1"/>
          </p:cNvSpPr>
          <p:nvPr>
            <p:ph type="body" idx="1"/>
          </p:nvPr>
        </p:nvSpPr>
        <p:spPr/>
        <p:txBody>
          <a:bodyPr/>
          <a:lstStyle/>
          <a:p>
            <a:endParaRPr lang="en-US" dirty="0"/>
          </a:p>
        </p:txBody>
      </p:sp>
      <p:sp>
        <p:nvSpPr>
          <p:cNvPr id="3" name="Content Placeholder 2"/>
          <p:cNvSpPr>
            <a:spLocks noGrp="1"/>
          </p:cNvSpPr>
          <p:nvPr>
            <p:ph sz="half" idx="2"/>
          </p:nvPr>
        </p:nvSpPr>
        <p:spPr/>
        <p:txBody>
          <a:bodyPr/>
          <a:lstStyle/>
          <a:p>
            <a:r>
              <a:rPr lang="en-US" dirty="0" smtClean="0"/>
              <a:t>Straight line</a:t>
            </a:r>
          </a:p>
          <a:p>
            <a:r>
              <a:rPr lang="en-US" dirty="0" smtClean="0"/>
              <a:t>Is relative to other objects or reference points</a:t>
            </a:r>
          </a:p>
          <a:p>
            <a:r>
              <a:rPr lang="en-US" dirty="0" smtClean="0"/>
              <a:t>Distance vs. displacement</a:t>
            </a:r>
          </a:p>
          <a:p>
            <a:r>
              <a:rPr lang="en-US" dirty="0" smtClean="0"/>
              <a:t>Point of origin /reference point</a:t>
            </a:r>
          </a:p>
          <a:p>
            <a:endParaRPr lang="en-US" dirty="0"/>
          </a:p>
        </p:txBody>
      </p:sp>
      <p:sp>
        <p:nvSpPr>
          <p:cNvPr id="5" name="Text Placeholder 4"/>
          <p:cNvSpPr>
            <a:spLocks noGrp="1"/>
          </p:cNvSpPr>
          <p:nvPr>
            <p:ph type="body" sz="quarter" idx="3"/>
          </p:nvPr>
        </p:nvSpPr>
        <p:spPr>
          <a:xfrm>
            <a:off x="6096000" y="228600"/>
            <a:ext cx="2822575" cy="639762"/>
          </a:xfrm>
        </p:spPr>
        <p:txBody>
          <a:bodyPr/>
          <a:lstStyle/>
          <a:p>
            <a:r>
              <a:rPr lang="en-US" dirty="0" smtClean="0"/>
              <a:t>Force</a:t>
            </a:r>
            <a:endParaRPr lang="en-US" dirty="0"/>
          </a:p>
        </p:txBody>
      </p:sp>
      <p:sp>
        <p:nvSpPr>
          <p:cNvPr id="6" name="Content Placeholder 5"/>
          <p:cNvSpPr>
            <a:spLocks noGrp="1"/>
          </p:cNvSpPr>
          <p:nvPr>
            <p:ph sz="quarter" idx="4"/>
          </p:nvPr>
        </p:nvSpPr>
        <p:spPr>
          <a:xfrm>
            <a:off x="4645025" y="838200"/>
            <a:ext cx="4041775" cy="5287963"/>
          </a:xfrm>
        </p:spPr>
        <p:txBody>
          <a:bodyPr>
            <a:normAutofit/>
          </a:bodyPr>
          <a:lstStyle/>
          <a:p>
            <a:r>
              <a:rPr lang="en-US" dirty="0" smtClean="0"/>
              <a:t>Push or pull</a:t>
            </a:r>
          </a:p>
          <a:p>
            <a:r>
              <a:rPr lang="en-US" dirty="0" smtClean="0"/>
              <a:t>Causes acceleration</a:t>
            </a:r>
          </a:p>
          <a:p>
            <a:r>
              <a:rPr lang="en-US" dirty="0" smtClean="0"/>
              <a:t>Net Force is the combination and sum of all forces</a:t>
            </a:r>
          </a:p>
          <a:p>
            <a:r>
              <a:rPr lang="en-US" dirty="0" smtClean="0"/>
              <a:t>Net force ~ acceleration; directly proportional</a:t>
            </a:r>
          </a:p>
          <a:p>
            <a:pPr lvl="1"/>
            <a:r>
              <a:rPr lang="en-US" dirty="0" smtClean="0"/>
              <a:t>Double one…</a:t>
            </a:r>
          </a:p>
          <a:p>
            <a:r>
              <a:rPr lang="en-US" dirty="0" smtClean="0"/>
              <a:t>Friction</a:t>
            </a:r>
          </a:p>
          <a:p>
            <a:pPr lvl="1"/>
            <a:r>
              <a:rPr lang="en-US" dirty="0" smtClean="0"/>
              <a:t>In opposite directions of movement</a:t>
            </a:r>
          </a:p>
          <a:p>
            <a:pPr lvl="1"/>
            <a:r>
              <a:rPr lang="en-US" dirty="0" smtClean="0"/>
              <a:t>You increase a force- you increase the friction</a:t>
            </a:r>
            <a:endParaRPr lang="en-US" dirty="0"/>
          </a:p>
        </p:txBody>
      </p:sp>
    </p:spTree>
    <p:extLst>
      <p:ext uri="{BB962C8B-B14F-4D97-AF65-F5344CB8AC3E}">
        <p14:creationId xmlns:p14="http://schemas.microsoft.com/office/powerpoint/2010/main" val="3640004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4724400" cy="715962"/>
          </a:xfrm>
        </p:spPr>
        <p:txBody>
          <a:bodyPr>
            <a:normAutofit fontScale="90000"/>
          </a:bodyPr>
          <a:lstStyle/>
          <a:p>
            <a:r>
              <a:rPr lang="en-US" b="1" dirty="0"/>
              <a:t>Motion Is Relative</a:t>
            </a:r>
          </a:p>
        </p:txBody>
      </p:sp>
      <p:sp>
        <p:nvSpPr>
          <p:cNvPr id="2" name="Content Placeholder 1"/>
          <p:cNvSpPr>
            <a:spLocks noGrp="1"/>
          </p:cNvSpPr>
          <p:nvPr>
            <p:ph idx="1"/>
          </p:nvPr>
        </p:nvSpPr>
        <p:spPr>
          <a:xfrm>
            <a:off x="-1" y="1752600"/>
            <a:ext cx="9124335" cy="5105400"/>
          </a:xfrm>
        </p:spPr>
        <p:txBody>
          <a:bodyPr>
            <a:normAutofit fontScale="62500" lnSpcReduction="20000"/>
          </a:bodyPr>
          <a:lstStyle/>
          <a:p>
            <a:pPr>
              <a:lnSpc>
                <a:spcPct val="160000"/>
              </a:lnSpc>
            </a:pPr>
            <a:r>
              <a:rPr lang="en-US" sz="4000" b="1" dirty="0" smtClean="0"/>
              <a:t>Everything </a:t>
            </a:r>
            <a:r>
              <a:rPr lang="en-US" sz="4000" b="1" dirty="0"/>
              <a:t>moves. </a:t>
            </a:r>
            <a:endParaRPr lang="en-US" sz="4000" b="1" dirty="0" smtClean="0"/>
          </a:p>
          <a:p>
            <a:pPr>
              <a:lnSpc>
                <a:spcPct val="160000"/>
              </a:lnSpc>
            </a:pPr>
            <a:r>
              <a:rPr lang="en-US" sz="4000" b="1" dirty="0" smtClean="0"/>
              <a:t>Even </a:t>
            </a:r>
            <a:r>
              <a:rPr lang="en-US" sz="4000" b="1" dirty="0"/>
              <a:t>things that appear at rest move. They move relative to the sun and stars. </a:t>
            </a:r>
            <a:endParaRPr lang="en-US" sz="4000" b="1" dirty="0" smtClean="0"/>
          </a:p>
          <a:p>
            <a:pPr>
              <a:lnSpc>
                <a:spcPct val="160000"/>
              </a:lnSpc>
            </a:pPr>
            <a:r>
              <a:rPr lang="en-US" sz="4000" b="1" dirty="0" smtClean="0"/>
              <a:t>You're </a:t>
            </a:r>
            <a:r>
              <a:rPr lang="en-US" sz="4000" b="1" dirty="0"/>
              <a:t>moving at about 107,000  </a:t>
            </a:r>
            <a:r>
              <a:rPr lang="en-US" sz="4000" b="1" dirty="0" smtClean="0"/>
              <a:t>km/</a:t>
            </a:r>
            <a:r>
              <a:rPr lang="en-US" sz="4000" b="1" dirty="0" err="1" smtClean="0"/>
              <a:t>hr</a:t>
            </a:r>
            <a:r>
              <a:rPr lang="en-US" sz="4000" b="1" dirty="0" smtClean="0"/>
              <a:t> relative </a:t>
            </a:r>
            <a:r>
              <a:rPr lang="en-US" sz="4000" b="1" dirty="0"/>
              <a:t>to the sun. And </a:t>
            </a:r>
            <a:r>
              <a:rPr lang="en-US" sz="4000" b="1" dirty="0" smtClean="0"/>
              <a:t>even </a:t>
            </a:r>
            <a:r>
              <a:rPr lang="en-US" sz="4000" b="1" dirty="0"/>
              <a:t>faster relative to the center of our galaxy. </a:t>
            </a:r>
            <a:endParaRPr lang="en-US" sz="4000" b="1" dirty="0" smtClean="0"/>
          </a:p>
          <a:p>
            <a:pPr>
              <a:lnSpc>
                <a:spcPct val="160000"/>
              </a:lnSpc>
            </a:pPr>
            <a:r>
              <a:rPr lang="en-US" sz="4000" b="1" dirty="0" smtClean="0"/>
              <a:t>When </a:t>
            </a:r>
            <a:r>
              <a:rPr lang="en-US" sz="4000" b="1" dirty="0"/>
              <a:t>we discuss the motion of something, we describe motion relative to something else. </a:t>
            </a:r>
            <a:r>
              <a:rPr lang="en-US" dirty="0"/>
              <a:t/>
            </a:r>
            <a:br>
              <a:rPr lang="en-US" dirty="0"/>
            </a:br>
            <a:r>
              <a:rPr lang="en-US" dirty="0"/>
              <a:t/>
            </a:r>
            <a:br>
              <a:rPr lang="en-US" dirty="0"/>
            </a:br>
            <a:endParaRPr lang="en-US"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4748"/>
            <a:ext cx="3104535" cy="2398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2530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8" name="Picture 4" descr="relative pos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180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A lovely composition of the lighthouse with a boat sailing by.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352800"/>
            <a:ext cx="33337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Grp="1" noChangeArrowheads="1"/>
          </p:cNvSpPr>
          <p:nvPr>
            <p:ph type="title"/>
          </p:nvPr>
        </p:nvSpPr>
        <p:spPr>
          <a:xfrm>
            <a:off x="457200" y="274638"/>
            <a:ext cx="3810000" cy="1143000"/>
          </a:xfrm>
        </p:spPr>
        <p:txBody>
          <a:bodyPr/>
          <a:lstStyle/>
          <a:p>
            <a:pPr eaLnBrk="1" hangingPunct="1"/>
            <a:r>
              <a:rPr lang="en-US" dirty="0" smtClean="0"/>
              <a:t>Motion</a:t>
            </a:r>
          </a:p>
        </p:txBody>
      </p:sp>
      <p:sp>
        <p:nvSpPr>
          <p:cNvPr id="12292" name="Rectangle 3"/>
          <p:cNvSpPr>
            <a:spLocks noGrp="1" noChangeArrowheads="1"/>
          </p:cNvSpPr>
          <p:nvPr>
            <p:ph type="body" sz="half" idx="1"/>
          </p:nvPr>
        </p:nvSpPr>
        <p:spPr>
          <a:xfrm>
            <a:off x="304800" y="1371600"/>
            <a:ext cx="4343400" cy="1905000"/>
          </a:xfrm>
        </p:spPr>
        <p:txBody>
          <a:bodyPr/>
          <a:lstStyle/>
          <a:p>
            <a:pPr eaLnBrk="1" hangingPunct="1">
              <a:lnSpc>
                <a:spcPct val="90000"/>
              </a:lnSpc>
            </a:pPr>
            <a:r>
              <a:rPr lang="en-US" sz="2400" smtClean="0"/>
              <a:t>A change in position</a:t>
            </a:r>
          </a:p>
          <a:p>
            <a:pPr eaLnBrk="1" hangingPunct="1">
              <a:lnSpc>
                <a:spcPct val="90000"/>
              </a:lnSpc>
            </a:pPr>
            <a:r>
              <a:rPr lang="en-US" sz="2400" smtClean="0"/>
              <a:t>Need a reference point</a:t>
            </a:r>
          </a:p>
        </p:txBody>
      </p:sp>
      <p:sp>
        <p:nvSpPr>
          <p:cNvPr id="12293" name="Rectangle 4"/>
          <p:cNvSpPr>
            <a:spLocks noGrp="1" noChangeArrowheads="1"/>
          </p:cNvSpPr>
          <p:nvPr>
            <p:ph type="body" sz="half" idx="2"/>
          </p:nvPr>
        </p:nvSpPr>
        <p:spPr>
          <a:xfrm>
            <a:off x="4610100" y="457200"/>
            <a:ext cx="4152900" cy="5334000"/>
          </a:xfrm>
        </p:spPr>
        <p:txBody>
          <a:bodyPr/>
          <a:lstStyle/>
          <a:p>
            <a:pPr eaLnBrk="1" hangingPunct="1">
              <a:lnSpc>
                <a:spcPct val="90000"/>
              </a:lnSpc>
            </a:pPr>
            <a:r>
              <a:rPr lang="en-US" sz="2400" smtClean="0"/>
              <a:t>Compare the motion of a person sitting on the bus to the bus</a:t>
            </a:r>
          </a:p>
          <a:p>
            <a:pPr eaLnBrk="1" hangingPunct="1">
              <a:lnSpc>
                <a:spcPct val="90000"/>
              </a:lnSpc>
            </a:pPr>
            <a:r>
              <a:rPr lang="en-US" sz="2400" smtClean="0"/>
              <a:t>Compare to a Boy riding his bike on a sidewalk</a:t>
            </a:r>
          </a:p>
          <a:p>
            <a:pPr eaLnBrk="1" hangingPunct="1">
              <a:lnSpc>
                <a:spcPct val="90000"/>
              </a:lnSpc>
            </a:pPr>
            <a:r>
              <a:rPr lang="en-US" sz="2400" smtClean="0"/>
              <a:t>Being observed by kid on another bus traveling at 20 km/hr</a:t>
            </a:r>
          </a:p>
          <a:p>
            <a:pPr eaLnBrk="1" hangingPunct="1">
              <a:lnSpc>
                <a:spcPct val="90000"/>
              </a:lnSpc>
            </a:pPr>
            <a:r>
              <a:rPr lang="en-US" sz="2400" smtClean="0"/>
              <a:t>Also observed by lady standing at corner</a:t>
            </a:r>
          </a:p>
          <a:p>
            <a:pPr eaLnBrk="1" hangingPunct="1">
              <a:lnSpc>
                <a:spcPct val="90000"/>
              </a:lnSpc>
            </a:pPr>
            <a:r>
              <a:rPr lang="en-US" sz="2400" smtClean="0"/>
              <a:t>What is the speed?</a:t>
            </a:r>
          </a:p>
        </p:txBody>
      </p:sp>
    </p:spTree>
    <p:extLst>
      <p:ext uri="{BB962C8B-B14F-4D97-AF65-F5344CB8AC3E}">
        <p14:creationId xmlns:p14="http://schemas.microsoft.com/office/powerpoint/2010/main" val="20455773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81200" y="3276600"/>
            <a:ext cx="3886200" cy="762000"/>
          </a:xfrm>
        </p:spPr>
        <p:txBody>
          <a:bodyPr/>
          <a:lstStyle/>
          <a:p>
            <a:pPr eaLnBrk="1" hangingPunct="1"/>
            <a:r>
              <a:rPr lang="en-US" u="sng" smtClean="0"/>
              <a:t>Position</a:t>
            </a:r>
            <a:endParaRPr lang="en-US" smtClean="0"/>
          </a:p>
        </p:txBody>
      </p:sp>
      <p:sp>
        <p:nvSpPr>
          <p:cNvPr id="13315" name="Rectangle 3"/>
          <p:cNvSpPr>
            <a:spLocks noGrp="1" noChangeArrowheads="1"/>
          </p:cNvSpPr>
          <p:nvPr>
            <p:ph type="body" sz="half" idx="1"/>
          </p:nvPr>
        </p:nvSpPr>
        <p:spPr>
          <a:xfrm>
            <a:off x="228600" y="4038600"/>
            <a:ext cx="4152900" cy="2590800"/>
          </a:xfrm>
        </p:spPr>
        <p:txBody>
          <a:bodyPr/>
          <a:lstStyle/>
          <a:p>
            <a:pPr eaLnBrk="1" hangingPunct="1"/>
            <a:r>
              <a:rPr lang="en-US" sz="3200" dirty="0" smtClean="0"/>
              <a:t>separation between that object &amp; a reference point.</a:t>
            </a:r>
          </a:p>
        </p:txBody>
      </p:sp>
      <p:sp>
        <p:nvSpPr>
          <p:cNvPr id="13316" name="Rectangle 4"/>
          <p:cNvSpPr>
            <a:spLocks noGrp="1" noChangeArrowheads="1"/>
          </p:cNvSpPr>
          <p:nvPr>
            <p:ph type="body" sz="half" idx="2"/>
          </p:nvPr>
        </p:nvSpPr>
        <p:spPr>
          <a:xfrm>
            <a:off x="4419600" y="3810000"/>
            <a:ext cx="4152900" cy="2819400"/>
          </a:xfrm>
        </p:spPr>
        <p:txBody>
          <a:bodyPr/>
          <a:lstStyle/>
          <a:p>
            <a:pPr eaLnBrk="1" hangingPunct="1"/>
            <a:r>
              <a:rPr lang="en-US" sz="3200" smtClean="0"/>
              <a:t>Needs both distance &amp; direction</a:t>
            </a:r>
          </a:p>
          <a:p>
            <a:pPr eaLnBrk="1" hangingPunct="1"/>
            <a:r>
              <a:rPr lang="en-US" sz="3200" smtClean="0"/>
              <a:t>Symbol- d</a:t>
            </a:r>
          </a:p>
          <a:p>
            <a:pPr eaLnBrk="1" hangingPunct="1"/>
            <a:endParaRPr lang="en-US" smtClean="0"/>
          </a:p>
        </p:txBody>
      </p:sp>
      <p:pic>
        <p:nvPicPr>
          <p:cNvPr id="13317" name="Picture 5" descr="position"/>
          <p:cNvPicPr>
            <a:picLocks noChangeAspect="1" noChangeArrowheads="1"/>
          </p:cNvPicPr>
          <p:nvPr/>
        </p:nvPicPr>
        <p:blipFill>
          <a:blip r:embed="rId3">
            <a:extLst>
              <a:ext uri="{28A0092B-C50C-407E-A947-70E740481C1C}">
                <a14:useLocalDpi xmlns:a14="http://schemas.microsoft.com/office/drawing/2010/main" val="0"/>
              </a:ext>
            </a:extLst>
          </a:blip>
          <a:srcRect l="1559" r="15594"/>
          <a:stretch>
            <a:fillRect/>
          </a:stretch>
        </p:blipFill>
        <p:spPr bwMode="auto">
          <a:xfrm>
            <a:off x="142875" y="0"/>
            <a:ext cx="8696325"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44890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457200" y="762000"/>
            <a:ext cx="8229600" cy="1143000"/>
          </a:xfrm>
        </p:spPr>
        <p:txBody>
          <a:bodyPr/>
          <a:lstStyle/>
          <a:p>
            <a:r>
              <a:rPr lang="en-US" sz="3600" dirty="0" smtClean="0">
                <a:latin typeface="Bookman Old Style" pitchFamily="18" charset="0"/>
              </a:rPr>
              <a:t> </a:t>
            </a:r>
            <a:endParaRPr lang="en-US" sz="3600" i="1" dirty="0">
              <a:latin typeface="Bookman Old Style" pitchFamily="18" charset="0"/>
            </a:endParaRPr>
          </a:p>
        </p:txBody>
      </p:sp>
      <p:sp>
        <p:nvSpPr>
          <p:cNvPr id="387075" name="Rectangle 3"/>
          <p:cNvSpPr>
            <a:spLocks noGrp="1" noChangeArrowheads="1"/>
          </p:cNvSpPr>
          <p:nvPr>
            <p:ph type="body" idx="1"/>
          </p:nvPr>
        </p:nvSpPr>
        <p:spPr>
          <a:xfrm>
            <a:off x="381000" y="228600"/>
            <a:ext cx="4495800" cy="5897563"/>
          </a:xfrm>
        </p:spPr>
        <p:txBody>
          <a:bodyPr/>
          <a:lstStyle/>
          <a:p>
            <a:pPr>
              <a:lnSpc>
                <a:spcPct val="90000"/>
              </a:lnSpc>
              <a:buFontTx/>
              <a:buNone/>
            </a:pPr>
            <a:r>
              <a:rPr lang="en-US" sz="2800" u="sng" dirty="0">
                <a:latin typeface="Bookman Old Style" pitchFamily="18" charset="0"/>
              </a:rPr>
              <a:t>Inertia</a:t>
            </a:r>
            <a:r>
              <a:rPr lang="en-US" sz="2800" dirty="0">
                <a:latin typeface="Bookman Old Style" pitchFamily="18" charset="0"/>
              </a:rPr>
              <a:t>: the tendency of an object to resist changes in its state of motion</a:t>
            </a:r>
          </a:p>
          <a:p>
            <a:pPr>
              <a:lnSpc>
                <a:spcPct val="90000"/>
              </a:lnSpc>
              <a:buFontTx/>
              <a:buNone/>
            </a:pPr>
            <a:endParaRPr lang="en-US" sz="2800" dirty="0">
              <a:latin typeface="Bookman Old Style" pitchFamily="18" charset="0"/>
            </a:endParaRPr>
          </a:p>
          <a:p>
            <a:pPr>
              <a:lnSpc>
                <a:spcPct val="90000"/>
              </a:lnSpc>
              <a:buFontTx/>
              <a:buNone/>
            </a:pPr>
            <a:r>
              <a:rPr lang="en-US" sz="2800" dirty="0">
                <a:latin typeface="Bookman Old Style" pitchFamily="18" charset="0"/>
              </a:rPr>
              <a:t>The First Law states that </a:t>
            </a:r>
            <a:r>
              <a:rPr lang="en-US" sz="2800" i="1" dirty="0">
                <a:latin typeface="Bookman Old Style" pitchFamily="18" charset="0"/>
              </a:rPr>
              <a:t>all objects have inertia</a:t>
            </a:r>
            <a:r>
              <a:rPr lang="en-US" sz="2800" dirty="0">
                <a:latin typeface="Bookman Old Style" pitchFamily="18" charset="0"/>
              </a:rPr>
              <a:t>.  </a:t>
            </a:r>
            <a:endParaRPr lang="en-US" sz="2800" dirty="0" smtClean="0">
              <a:latin typeface="Bookman Old Style" pitchFamily="18" charset="0"/>
            </a:endParaRPr>
          </a:p>
          <a:p>
            <a:pPr>
              <a:lnSpc>
                <a:spcPct val="90000"/>
              </a:lnSpc>
              <a:buFontTx/>
              <a:buNone/>
            </a:pPr>
            <a:r>
              <a:rPr lang="en-US" sz="2800" dirty="0" smtClean="0">
                <a:latin typeface="Bookman Old Style" pitchFamily="18" charset="0"/>
              </a:rPr>
              <a:t>The </a:t>
            </a:r>
            <a:r>
              <a:rPr lang="en-US" sz="2800" dirty="0">
                <a:latin typeface="Bookman Old Style" pitchFamily="18" charset="0"/>
              </a:rPr>
              <a:t>more mass an object has, the more inertia it has (and the harder it is to change its motion).</a:t>
            </a:r>
          </a:p>
        </p:txBody>
      </p:sp>
      <p:pic>
        <p:nvPicPr>
          <p:cNvPr id="6" name="Picture 4" descr="~AUT00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4512" y="685800"/>
            <a:ext cx="4369488"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22155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7075">
                                            <p:txEl>
                                              <p:pRg st="0" end="0"/>
                                            </p:txEl>
                                          </p:spTgt>
                                        </p:tgtEl>
                                        <p:attrNameLst>
                                          <p:attrName>style.visibility</p:attrName>
                                        </p:attrNameLst>
                                      </p:cBhvr>
                                      <p:to>
                                        <p:strVal val="visible"/>
                                      </p:to>
                                    </p:set>
                                    <p:animEffect transition="in" filter="fade">
                                      <p:cBhvr>
                                        <p:cTn id="7" dur="1000"/>
                                        <p:tgtEl>
                                          <p:spTgt spid="387075">
                                            <p:txEl>
                                              <p:pRg st="0" end="0"/>
                                            </p:txEl>
                                          </p:spTgt>
                                        </p:tgtEl>
                                      </p:cBhvr>
                                    </p:animEffect>
                                    <p:anim calcmode="lin" valueType="num">
                                      <p:cBhvr>
                                        <p:cTn id="8" dur="1000" fill="hold"/>
                                        <p:tgtEl>
                                          <p:spTgt spid="38707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870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87075">
                                            <p:txEl>
                                              <p:pRg st="2" end="2"/>
                                            </p:txEl>
                                          </p:spTgt>
                                        </p:tgtEl>
                                        <p:attrNameLst>
                                          <p:attrName>style.visibility</p:attrName>
                                        </p:attrNameLst>
                                      </p:cBhvr>
                                      <p:to>
                                        <p:strVal val="visible"/>
                                      </p:to>
                                    </p:set>
                                    <p:animEffect transition="in" filter="fade">
                                      <p:cBhvr>
                                        <p:cTn id="14" dur="1000"/>
                                        <p:tgtEl>
                                          <p:spTgt spid="387075">
                                            <p:txEl>
                                              <p:pRg st="2" end="2"/>
                                            </p:txEl>
                                          </p:spTgt>
                                        </p:tgtEl>
                                      </p:cBhvr>
                                    </p:animEffect>
                                    <p:anim calcmode="lin" valueType="num">
                                      <p:cBhvr>
                                        <p:cTn id="15" dur="1000" fill="hold"/>
                                        <p:tgtEl>
                                          <p:spTgt spid="38707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8707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87075">
                                            <p:txEl>
                                              <p:pRg st="3" end="3"/>
                                            </p:txEl>
                                          </p:spTgt>
                                        </p:tgtEl>
                                        <p:attrNameLst>
                                          <p:attrName>style.visibility</p:attrName>
                                        </p:attrNameLst>
                                      </p:cBhvr>
                                      <p:to>
                                        <p:strVal val="visible"/>
                                      </p:to>
                                    </p:set>
                                    <p:animEffect transition="in" filter="fade">
                                      <p:cBhvr>
                                        <p:cTn id="21" dur="1000"/>
                                        <p:tgtEl>
                                          <p:spTgt spid="387075">
                                            <p:txEl>
                                              <p:pRg st="3" end="3"/>
                                            </p:txEl>
                                          </p:spTgt>
                                        </p:tgtEl>
                                      </p:cBhvr>
                                    </p:animEffect>
                                    <p:anim calcmode="lin" valueType="num">
                                      <p:cBhvr>
                                        <p:cTn id="22" dur="1000" fill="hold"/>
                                        <p:tgtEl>
                                          <p:spTgt spid="38707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8707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0" y="3200399"/>
            <a:ext cx="4497388" cy="3200401"/>
          </a:xfrm>
        </p:spPr>
        <p:txBody>
          <a:bodyPr>
            <a:normAutofit fontScale="77500" lnSpcReduction="20000"/>
          </a:bodyPr>
          <a:lstStyle/>
          <a:p>
            <a:pPr>
              <a:lnSpc>
                <a:spcPct val="150000"/>
              </a:lnSpc>
            </a:pPr>
            <a:r>
              <a:rPr lang="en-US" sz="3100" b="1" u="sng" dirty="0" smtClean="0"/>
              <a:t>Distanc</a:t>
            </a:r>
            <a:r>
              <a:rPr lang="en-US" sz="2800" b="1" dirty="0" smtClean="0"/>
              <a:t>e traveled =</a:t>
            </a:r>
          </a:p>
          <a:p>
            <a:pPr>
              <a:lnSpc>
                <a:spcPct val="150000"/>
              </a:lnSpc>
            </a:pPr>
            <a:r>
              <a:rPr lang="en-US" sz="2800" b="1" dirty="0" smtClean="0"/>
              <a:t> 200 m</a:t>
            </a:r>
          </a:p>
          <a:p>
            <a:pPr>
              <a:lnSpc>
                <a:spcPct val="150000"/>
              </a:lnSpc>
            </a:pPr>
            <a:r>
              <a:rPr lang="en-US" sz="2800" b="1" dirty="0" smtClean="0">
                <a:effectLst/>
                <a:ea typeface="Times New Roman"/>
                <a:cs typeface="Times New Roman"/>
              </a:rPr>
              <a:t>Distance is a scalar quantity</a:t>
            </a:r>
          </a:p>
          <a:p>
            <a:pPr>
              <a:lnSpc>
                <a:spcPct val="150000"/>
              </a:lnSpc>
            </a:pPr>
            <a:r>
              <a:rPr lang="en-US" sz="2800" b="1" dirty="0" smtClean="0">
                <a:ea typeface="Times New Roman"/>
                <a:cs typeface="Times New Roman"/>
              </a:rPr>
              <a:t>distance – measures displacement</a:t>
            </a:r>
          </a:p>
          <a:p>
            <a:pPr>
              <a:lnSpc>
                <a:spcPct val="150000"/>
              </a:lnSpc>
            </a:pPr>
            <a:r>
              <a:rPr lang="en-US" sz="2800" b="1" dirty="0" smtClean="0">
                <a:effectLst/>
                <a:ea typeface="Times New Roman"/>
                <a:cs typeface="Times New Roman"/>
              </a:rPr>
              <a:t>Needs no reference point</a:t>
            </a:r>
          </a:p>
        </p:txBody>
      </p:sp>
      <p:sp>
        <p:nvSpPr>
          <p:cNvPr id="6" name="Content Placeholder 5"/>
          <p:cNvSpPr>
            <a:spLocks noGrp="1"/>
          </p:cNvSpPr>
          <p:nvPr>
            <p:ph sz="quarter" idx="4"/>
          </p:nvPr>
        </p:nvSpPr>
        <p:spPr>
          <a:xfrm>
            <a:off x="4343401" y="3200399"/>
            <a:ext cx="4800600" cy="3657601"/>
          </a:xfrm>
        </p:spPr>
        <p:txBody>
          <a:bodyPr>
            <a:normAutofit fontScale="92500" lnSpcReduction="10000"/>
          </a:bodyPr>
          <a:lstStyle/>
          <a:p>
            <a:pPr>
              <a:lnSpc>
                <a:spcPct val="150000"/>
              </a:lnSpc>
            </a:pPr>
            <a:r>
              <a:rPr lang="en-US" sz="2800" b="1" u="sng" dirty="0" smtClean="0">
                <a:effectLst/>
                <a:ea typeface="Times New Roman"/>
                <a:cs typeface="Times New Roman"/>
              </a:rPr>
              <a:t>Displacement</a:t>
            </a:r>
            <a:r>
              <a:rPr lang="en-US" sz="2800" b="1" dirty="0" smtClean="0">
                <a:effectLst/>
                <a:ea typeface="Times New Roman"/>
                <a:cs typeface="Times New Roman"/>
              </a:rPr>
              <a:t> = 120 m, in the direction of Northeast</a:t>
            </a:r>
          </a:p>
          <a:p>
            <a:pPr>
              <a:lnSpc>
                <a:spcPct val="150000"/>
              </a:lnSpc>
            </a:pPr>
            <a:endParaRPr lang="en-US" sz="2800" b="1" dirty="0" smtClean="0">
              <a:cs typeface="Times New Roman"/>
            </a:endParaRPr>
          </a:p>
          <a:p>
            <a:pPr>
              <a:lnSpc>
                <a:spcPct val="150000"/>
              </a:lnSpc>
            </a:pPr>
            <a:r>
              <a:rPr lang="en-US" sz="2800" b="1" dirty="0" err="1">
                <a:effectLst/>
                <a:ea typeface="Times New Roman"/>
                <a:cs typeface="Times New Roman"/>
              </a:rPr>
              <a:t>P</a:t>
            </a:r>
            <a:r>
              <a:rPr lang="en-US" sz="2800" b="1" dirty="0" err="1" smtClean="0">
                <a:effectLst/>
                <a:ea typeface="Times New Roman"/>
                <a:cs typeface="Times New Roman"/>
              </a:rPr>
              <a:t>Displacement</a:t>
            </a:r>
            <a:r>
              <a:rPr lang="en-US" sz="2800" b="1" dirty="0" smtClean="0">
                <a:effectLst/>
                <a:ea typeface="Times New Roman"/>
                <a:cs typeface="Times New Roman"/>
              </a:rPr>
              <a:t> </a:t>
            </a:r>
            <a:r>
              <a:rPr lang="en-US" sz="2800" b="1" dirty="0" smtClean="0">
                <a:effectLst/>
                <a:ea typeface="Times New Roman"/>
                <a:cs typeface="Times New Roman"/>
              </a:rPr>
              <a:t>is a vector quantity</a:t>
            </a:r>
          </a:p>
          <a:p>
            <a:pPr>
              <a:lnSpc>
                <a:spcPct val="150000"/>
              </a:lnSpc>
            </a:pPr>
            <a:r>
              <a:rPr lang="en-US" sz="2800" b="1" dirty="0" smtClean="0">
                <a:cs typeface="Times New Roman"/>
              </a:rPr>
              <a:t>Indicates distance &amp; direction</a:t>
            </a:r>
            <a:endParaRPr lang="en-US" sz="28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0"/>
            <a:ext cx="6154737" cy="2935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420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5" name="Rectangle 3"/>
          <p:cNvSpPr>
            <a:spLocks noGrp="1" noChangeArrowheads="1"/>
          </p:cNvSpPr>
          <p:nvPr>
            <p:ph type="body" sz="half" idx="1"/>
          </p:nvPr>
        </p:nvSpPr>
        <p:spPr>
          <a:xfrm>
            <a:off x="0" y="0"/>
            <a:ext cx="9144000" cy="6130925"/>
          </a:xfrm>
        </p:spPr>
        <p:txBody>
          <a:bodyPr>
            <a:normAutofit lnSpcReduction="10000"/>
          </a:bodyPr>
          <a:lstStyle/>
          <a:p>
            <a:pPr>
              <a:buFont typeface="Wingdings" pitchFamily="2" charset="2"/>
              <a:buNone/>
              <a:defRPr/>
            </a:pPr>
            <a:endParaRPr lang="en-US"/>
          </a:p>
          <a:p>
            <a:pPr>
              <a:buFont typeface="Wingdings" pitchFamily="2" charset="2"/>
              <a:buNone/>
              <a:defRPr/>
            </a:pPr>
            <a:endParaRPr lang="en-US"/>
          </a:p>
          <a:p>
            <a:pPr>
              <a:buFont typeface="Wingdings" pitchFamily="2" charset="2"/>
              <a:buNone/>
              <a:defRPr/>
            </a:pPr>
            <a:r>
              <a:rPr lang="en-US"/>
              <a:t>150 S + 150 S + 150 S = 450 South</a:t>
            </a:r>
          </a:p>
          <a:p>
            <a:pPr>
              <a:buFont typeface="Wingdings" pitchFamily="2" charset="2"/>
              <a:buNone/>
              <a:defRPr/>
            </a:pPr>
            <a:endParaRPr lang="en-US"/>
          </a:p>
          <a:p>
            <a:pPr>
              <a:buFont typeface="Wingdings" pitchFamily="2" charset="2"/>
              <a:buNone/>
              <a:defRPr/>
            </a:pPr>
            <a:r>
              <a:rPr lang="en-US"/>
              <a:t>200 N + 200 N + 200 N = 600 North</a:t>
            </a:r>
          </a:p>
          <a:p>
            <a:pPr>
              <a:buFont typeface="Wingdings" pitchFamily="2" charset="2"/>
              <a:buNone/>
              <a:defRPr/>
            </a:pPr>
            <a:endParaRPr lang="en-US"/>
          </a:p>
          <a:p>
            <a:pPr>
              <a:buFont typeface="Wingdings" pitchFamily="2" charset="2"/>
              <a:buNone/>
              <a:defRPr/>
            </a:pPr>
            <a:endParaRPr lang="en-US"/>
          </a:p>
          <a:p>
            <a:pPr>
              <a:buFont typeface="Wingdings" pitchFamily="2" charset="2"/>
              <a:buNone/>
              <a:defRPr/>
            </a:pPr>
            <a:endParaRPr lang="en-US"/>
          </a:p>
          <a:p>
            <a:pPr>
              <a:buFont typeface="Wingdings" pitchFamily="2" charset="2"/>
              <a:buNone/>
              <a:defRPr/>
            </a:pPr>
            <a:r>
              <a:rPr lang="en-US"/>
              <a:t>600 North – 450 South = 150 North</a:t>
            </a:r>
          </a:p>
          <a:p>
            <a:pPr>
              <a:buFont typeface="Wingdings" pitchFamily="2" charset="2"/>
              <a:buNone/>
              <a:defRPr/>
            </a:pPr>
            <a:endParaRPr lang="en-US"/>
          </a:p>
          <a:p>
            <a:pPr>
              <a:buFont typeface="Wingdings" pitchFamily="2" charset="2"/>
              <a:buNone/>
              <a:defRPr/>
            </a:pPr>
            <a:r>
              <a:rPr lang="en-US"/>
              <a:t>Net Force = </a:t>
            </a:r>
            <a:r>
              <a:rPr lang="en-US" b="1" u="sng"/>
              <a:t>150 North</a:t>
            </a:r>
            <a:r>
              <a:rPr lang="en-US"/>
              <a:t> </a:t>
            </a:r>
          </a:p>
        </p:txBody>
      </p:sp>
      <p:graphicFrame>
        <p:nvGraphicFramePr>
          <p:cNvPr id="32771" name="Object 4"/>
          <p:cNvGraphicFramePr>
            <a:graphicFrameLocks noGrp="1" noChangeAspect="1"/>
          </p:cNvGraphicFramePr>
          <p:nvPr>
            <p:ph sz="quarter" idx="2"/>
          </p:nvPr>
        </p:nvGraphicFramePr>
        <p:xfrm>
          <a:off x="0" y="3048000"/>
          <a:ext cx="9144000" cy="1143000"/>
        </p:xfrm>
        <a:graphic>
          <a:graphicData uri="http://schemas.openxmlformats.org/presentationml/2006/ole">
            <mc:AlternateContent xmlns:mc="http://schemas.openxmlformats.org/markup-compatibility/2006">
              <mc:Choice xmlns:v="urn:schemas-microsoft-com:vml" Requires="v">
                <p:oleObj spid="_x0000_s2060" name="Bitmap Image" r:id="rId3" imgW="4390476" imgH="714286" progId="Paint.Picture">
                  <p:embed/>
                </p:oleObj>
              </mc:Choice>
              <mc:Fallback>
                <p:oleObj name="Bitmap Image" r:id="rId3" imgW="4390476" imgH="714286" progId="Paint.Picture">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04800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2772" name="Picture 8"/>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0" y="0"/>
            <a:ext cx="9144000" cy="106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255370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5">
                                            <p:txEl>
                                              <p:pRg st="8" end="8"/>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91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What is happening?</a:t>
            </a:r>
          </a:p>
        </p:txBody>
      </p:sp>
      <p:sp>
        <p:nvSpPr>
          <p:cNvPr id="18435" name="Rectangle 3"/>
          <p:cNvSpPr>
            <a:spLocks noGrp="1" noChangeArrowheads="1"/>
          </p:cNvSpPr>
          <p:nvPr>
            <p:ph type="body" idx="1"/>
          </p:nvPr>
        </p:nvSpPr>
        <p:spPr/>
        <p:txBody>
          <a:bodyPr/>
          <a:lstStyle/>
          <a:p>
            <a:pPr eaLnBrk="1" hangingPunct="1"/>
            <a:endParaRPr lang="en-US" smtClean="0"/>
          </a:p>
        </p:txBody>
      </p:sp>
      <p:pic>
        <p:nvPicPr>
          <p:cNvPr id="18436" name="Picture 5" descr="ticker tape"/>
          <p:cNvPicPr>
            <a:picLocks noChangeAspect="1" noChangeArrowheads="1"/>
          </p:cNvPicPr>
          <p:nvPr/>
        </p:nvPicPr>
        <p:blipFill>
          <a:blip r:embed="rId3">
            <a:extLst>
              <a:ext uri="{BEBA8EAE-BF5A-486C-A8C5-ECC9F3942E4B}">
                <a14:imgProps xmlns:a14="http://schemas.microsoft.com/office/drawing/2010/main">
                  <a14:imgLayer r:embed="rId4">
                    <a14:imgEffect>
                      <a14:artisticPaintStrokes trans="72000"/>
                    </a14:imgEffect>
                    <a14:imgEffect>
                      <a14:sharpenSoften amount="58000"/>
                    </a14:imgEffect>
                    <a14:imgEffect>
                      <a14:brightnessContrast bright="22000" contrast="100000"/>
                    </a14:imgEffect>
                  </a14:imgLayer>
                </a14:imgProps>
              </a:ext>
              <a:ext uri="{28A0092B-C50C-407E-A947-70E740481C1C}">
                <a14:useLocalDpi xmlns:a14="http://schemas.microsoft.com/office/drawing/2010/main" val="0"/>
              </a:ext>
            </a:extLst>
          </a:blip>
          <a:srcRect/>
          <a:stretch>
            <a:fillRect/>
          </a:stretch>
        </p:blipFill>
        <p:spPr bwMode="auto">
          <a:xfrm>
            <a:off x="228600" y="1752600"/>
            <a:ext cx="640080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4865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4572000" cy="1143000"/>
          </a:xfrm>
        </p:spPr>
        <p:txBody>
          <a:bodyPr/>
          <a:lstStyle/>
          <a:p>
            <a:r>
              <a:rPr lang="en-US" dirty="0" smtClean="0"/>
              <a:t>Speed </a:t>
            </a:r>
            <a:endParaRPr lang="en-US" dirty="0"/>
          </a:p>
        </p:txBody>
      </p:sp>
      <p:sp>
        <p:nvSpPr>
          <p:cNvPr id="4" name="Content Placeholder 3"/>
          <p:cNvSpPr>
            <a:spLocks noGrp="1"/>
          </p:cNvSpPr>
          <p:nvPr>
            <p:ph idx="1"/>
          </p:nvPr>
        </p:nvSpPr>
        <p:spPr>
          <a:xfrm>
            <a:off x="457200" y="3200400"/>
            <a:ext cx="8229600" cy="2925763"/>
          </a:xfrm>
        </p:spPr>
        <p:txBody>
          <a:bodyPr>
            <a:normAutofit fontScale="70000" lnSpcReduction="20000"/>
          </a:bodyPr>
          <a:lstStyle/>
          <a:p>
            <a:pPr>
              <a:lnSpc>
                <a:spcPct val="170000"/>
              </a:lnSpc>
            </a:pPr>
            <a:r>
              <a:rPr lang="en-US" b="1" dirty="0"/>
              <a:t>for motor vehicles (or long distances) the units kilometers per hour (km/h) or miles per hour (mi/h or mph) are commonly used.</a:t>
            </a:r>
          </a:p>
          <a:p>
            <a:pPr>
              <a:lnSpc>
                <a:spcPct val="170000"/>
              </a:lnSpc>
            </a:pPr>
            <a:r>
              <a:rPr lang="en-US" b="1" dirty="0"/>
              <a:t>shorter distances, meters per second (m/s) are often useful units. </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5412" y="304800"/>
            <a:ext cx="280416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6590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normAutofit fontScale="90000"/>
          </a:bodyPr>
          <a:lstStyle/>
          <a:p>
            <a:r>
              <a:rPr lang="en-US" dirty="0" smtClean="0"/>
              <a:t>Approximate Speeds in Different Units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651000"/>
            <a:ext cx="5076825" cy="4886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1687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Instantaneous Speed</a:t>
            </a:r>
            <a:endParaRPr lang="en-US" b="1" dirty="0"/>
          </a:p>
        </p:txBody>
      </p:sp>
      <p:sp>
        <p:nvSpPr>
          <p:cNvPr id="3" name="Content Placeholder 2"/>
          <p:cNvSpPr>
            <a:spLocks noGrp="1"/>
          </p:cNvSpPr>
          <p:nvPr>
            <p:ph idx="1"/>
          </p:nvPr>
        </p:nvSpPr>
        <p:spPr>
          <a:xfrm>
            <a:off x="457200" y="1600200"/>
            <a:ext cx="4419600" cy="4525963"/>
          </a:xfrm>
        </p:spPr>
        <p:txBody>
          <a:bodyPr>
            <a:normAutofit fontScale="92500" lnSpcReduction="10000"/>
          </a:bodyPr>
          <a:lstStyle/>
          <a:p>
            <a:r>
              <a:rPr lang="en-US" dirty="0" smtClean="0"/>
              <a:t>Cars vary in speed on a trip</a:t>
            </a:r>
          </a:p>
          <a:p>
            <a:r>
              <a:rPr lang="en-US" dirty="0" smtClean="0"/>
              <a:t>You can tell the speed of the car at any instant by looking at its speedometer.</a:t>
            </a:r>
          </a:p>
          <a:p>
            <a:r>
              <a:rPr lang="en-US" dirty="0" smtClean="0"/>
              <a:t> The speed at any instant is the instantaneous speed. </a:t>
            </a:r>
            <a:br>
              <a:rPr lang="en-US" dirty="0" smtClean="0"/>
            </a:b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6231" y="1981200"/>
            <a:ext cx="3424844"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4511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4191000" cy="1143000"/>
          </a:xfrm>
        </p:spPr>
        <p:txBody>
          <a:bodyPr/>
          <a:lstStyle/>
          <a:p>
            <a:r>
              <a:rPr lang="en-US" b="1" dirty="0" smtClean="0"/>
              <a:t>Average Speed</a:t>
            </a:r>
            <a:endParaRPr lang="en-US" b="1" dirty="0"/>
          </a:p>
        </p:txBody>
      </p:sp>
      <p:sp>
        <p:nvSpPr>
          <p:cNvPr id="3" name="Content Placeholder 2"/>
          <p:cNvSpPr>
            <a:spLocks noGrp="1"/>
          </p:cNvSpPr>
          <p:nvPr>
            <p:ph idx="1"/>
          </p:nvPr>
        </p:nvSpPr>
        <p:spPr/>
        <p:txBody>
          <a:bodyPr>
            <a:normAutofit/>
          </a:bodyPr>
          <a:lstStyle/>
          <a:p>
            <a:r>
              <a:rPr lang="en-US" b="1" dirty="0" smtClean="0"/>
              <a:t>Average speed is defined as: </a:t>
            </a:r>
          </a:p>
          <a:p>
            <a:r>
              <a:rPr lang="en-US" b="1" dirty="0" smtClean="0"/>
              <a:t> the whole distance covered divided by the total time of travel</a:t>
            </a:r>
          </a:p>
          <a:p>
            <a:r>
              <a:rPr lang="en-US" b="1" dirty="0" smtClean="0"/>
              <a:t>it doesn't indicate the different speeds and variations that may have taken place during shorter time intervals.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180974"/>
            <a:ext cx="4757208"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997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en-US"/>
              <a:t>Calculating Time from Speed</a:t>
            </a:r>
          </a:p>
        </p:txBody>
      </p:sp>
      <p:sp>
        <p:nvSpPr>
          <p:cNvPr id="247814" name="Rectangle 6"/>
          <p:cNvSpPr>
            <a:spLocks noGrp="1" noChangeArrowheads="1"/>
          </p:cNvSpPr>
          <p:nvPr>
            <p:ph type="body" idx="1"/>
          </p:nvPr>
        </p:nvSpPr>
        <p:spPr/>
        <p:txBody>
          <a:bodyPr/>
          <a:lstStyle/>
          <a:p>
            <a:pPr>
              <a:lnSpc>
                <a:spcPct val="90000"/>
              </a:lnSpc>
            </a:pPr>
            <a:r>
              <a:rPr lang="en-US"/>
              <a:t>Sound travels at 330 m/s. If lightning hits 1 km from you, how long will it take the sound to reach you?</a:t>
            </a:r>
          </a:p>
          <a:p>
            <a:pPr>
              <a:lnSpc>
                <a:spcPct val="90000"/>
              </a:lnSpc>
            </a:pPr>
            <a:r>
              <a:rPr lang="en-US"/>
              <a:t>V = d/t     same as   t = d/v</a:t>
            </a:r>
          </a:p>
          <a:p>
            <a:pPr>
              <a:lnSpc>
                <a:spcPct val="90000"/>
              </a:lnSpc>
            </a:pPr>
            <a:r>
              <a:rPr lang="en-US"/>
              <a:t>T = 1 km/330 m/s </a:t>
            </a:r>
          </a:p>
          <a:p>
            <a:pPr>
              <a:lnSpc>
                <a:spcPct val="90000"/>
              </a:lnSpc>
            </a:pPr>
            <a:r>
              <a:rPr lang="en-US"/>
              <a:t>= 1000m/330m/s</a:t>
            </a:r>
          </a:p>
          <a:p>
            <a:pPr>
              <a:lnSpc>
                <a:spcPct val="90000"/>
              </a:lnSpc>
            </a:pPr>
            <a:r>
              <a:rPr lang="en-US"/>
              <a:t>=3.03 s</a:t>
            </a:r>
          </a:p>
        </p:txBody>
      </p:sp>
    </p:spTree>
    <p:extLst>
      <p:ext uri="{BB962C8B-B14F-4D97-AF65-F5344CB8AC3E}">
        <p14:creationId xmlns:p14="http://schemas.microsoft.com/office/powerpoint/2010/main" val="34327886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Velocity</a:t>
            </a:r>
            <a:endParaRPr lang="en-US" b="1" dirty="0"/>
          </a:p>
        </p:txBody>
      </p:sp>
      <p:sp>
        <p:nvSpPr>
          <p:cNvPr id="3" name="Content Placeholder 2"/>
          <p:cNvSpPr>
            <a:spLocks noGrp="1"/>
          </p:cNvSpPr>
          <p:nvPr>
            <p:ph sz="half" idx="1"/>
          </p:nvPr>
        </p:nvSpPr>
        <p:spPr/>
        <p:txBody>
          <a:bodyPr>
            <a:normAutofit/>
          </a:bodyPr>
          <a:lstStyle/>
          <a:p>
            <a:pPr>
              <a:lnSpc>
                <a:spcPct val="150000"/>
              </a:lnSpc>
            </a:pPr>
            <a:r>
              <a:rPr lang="en-US" sz="3200" b="1" dirty="0" smtClean="0"/>
              <a:t>Speed = distance / time</a:t>
            </a:r>
          </a:p>
          <a:p>
            <a:pPr>
              <a:lnSpc>
                <a:spcPct val="150000"/>
              </a:lnSpc>
            </a:pPr>
            <a:r>
              <a:rPr lang="en-US" sz="3200" b="1" dirty="0" smtClean="0"/>
              <a:t>Velocity = distance/time + direction</a:t>
            </a:r>
            <a:endParaRPr lang="en-US" sz="3200" b="1" dirty="0"/>
          </a:p>
        </p:txBody>
      </p:sp>
      <p:sp>
        <p:nvSpPr>
          <p:cNvPr id="4" name="Content Placeholder 3"/>
          <p:cNvSpPr>
            <a:spLocks noGrp="1"/>
          </p:cNvSpPr>
          <p:nvPr>
            <p:ph sz="half" idx="2"/>
          </p:nvPr>
        </p:nvSpPr>
        <p:spPr/>
        <p:txBody>
          <a:bodyPr/>
          <a:lstStyle/>
          <a:p>
            <a:r>
              <a:rPr lang="en-US" dirty="0"/>
              <a:t>The car on the circular track may have a constant speed, but its velocity is changing every instant. Why?</a:t>
            </a: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5123" t="33042" r="32438" b="40656"/>
          <a:stretch/>
        </p:blipFill>
        <p:spPr bwMode="auto">
          <a:xfrm>
            <a:off x="4648200" y="4191000"/>
            <a:ext cx="4203032" cy="207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4311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title"/>
          </p:nvPr>
        </p:nvSpPr>
        <p:spPr>
          <a:xfrm>
            <a:off x="304800" y="0"/>
            <a:ext cx="8534400" cy="1752600"/>
          </a:xfrm>
          <a:noFill/>
        </p:spPr>
        <p:txBody>
          <a:bodyPr/>
          <a:lstStyle/>
          <a:p>
            <a:pPr algn="ctr" eaLnBrk="1" hangingPunct="1"/>
            <a:r>
              <a:rPr lang="en-US" sz="3600" dirty="0" smtClean="0"/>
              <a:t>Velocity changes when you </a:t>
            </a:r>
            <a:br>
              <a:rPr lang="en-US" sz="3600" dirty="0" smtClean="0"/>
            </a:br>
            <a:r>
              <a:rPr lang="en-US" sz="3600" dirty="0" smtClean="0"/>
              <a:t>speed up, slow down or change direction.</a:t>
            </a:r>
          </a:p>
        </p:txBody>
      </p:sp>
      <p:pic>
        <p:nvPicPr>
          <p:cNvPr id="24579" name="Picture 4" descr="~AUT0048"/>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1771650"/>
            <a:ext cx="9144000" cy="5086350"/>
          </a:xfrm>
          <a:noFill/>
        </p:spPr>
      </p:pic>
    </p:spTree>
    <p:extLst>
      <p:ext uri="{BB962C8B-B14F-4D97-AF65-F5344CB8AC3E}">
        <p14:creationId xmlns:p14="http://schemas.microsoft.com/office/powerpoint/2010/main" val="3476507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en-US"/>
              <a:t>Net force -</a:t>
            </a:r>
          </a:p>
        </p:txBody>
      </p:sp>
      <p:sp>
        <p:nvSpPr>
          <p:cNvPr id="270339" name="Rectangle 3"/>
          <p:cNvSpPr>
            <a:spLocks noGrp="1" noChangeArrowheads="1"/>
          </p:cNvSpPr>
          <p:nvPr>
            <p:ph type="body" sz="half" idx="1"/>
          </p:nvPr>
        </p:nvSpPr>
        <p:spPr/>
        <p:txBody>
          <a:bodyPr/>
          <a:lstStyle/>
          <a:p>
            <a:r>
              <a:rPr lang="en-US"/>
              <a:t> the sum of the forces on an object when unbalanced forces are applied to it.</a:t>
            </a:r>
          </a:p>
          <a:p>
            <a:r>
              <a:rPr lang="en-US"/>
              <a:t>It changes the object’s speed or direction or both</a:t>
            </a:r>
          </a:p>
          <a:p>
            <a:endParaRPr lang="en-US"/>
          </a:p>
        </p:txBody>
      </p:sp>
      <p:pic>
        <p:nvPicPr>
          <p:cNvPr id="270342" name="Picture 6" descr="The Net For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676400"/>
            <a:ext cx="4495800" cy="337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9784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normAutofit/>
          </a:bodyPr>
          <a:lstStyle/>
          <a:p>
            <a:r>
              <a:rPr lang="en-US" b="1" dirty="0">
                <a:solidFill>
                  <a:srgbClr val="333333"/>
                </a:solidFill>
                <a:latin typeface="Arial"/>
                <a:ea typeface="Times New Roman"/>
                <a:cs typeface="Times New Roman"/>
              </a:rPr>
              <a:t>Velocity </a:t>
            </a:r>
            <a:endParaRPr lang="en-US" dirty="0"/>
          </a:p>
        </p:txBody>
      </p:sp>
      <p:sp>
        <p:nvSpPr>
          <p:cNvPr id="3" name="Content Placeholder 2"/>
          <p:cNvSpPr>
            <a:spLocks noGrp="1"/>
          </p:cNvSpPr>
          <p:nvPr>
            <p:ph sz="half" idx="1"/>
          </p:nvPr>
        </p:nvSpPr>
        <p:spPr/>
        <p:txBody>
          <a:bodyPr>
            <a:normAutofit fontScale="92500"/>
          </a:bodyPr>
          <a:lstStyle/>
          <a:p>
            <a:pPr>
              <a:lnSpc>
                <a:spcPct val="150000"/>
              </a:lnSpc>
            </a:pPr>
            <a:r>
              <a:rPr lang="en-US" b="1" dirty="0" smtClean="0">
                <a:solidFill>
                  <a:srgbClr val="000000"/>
                </a:solidFill>
                <a:latin typeface="Arial"/>
                <a:ea typeface="Times New Roman"/>
              </a:rPr>
              <a:t> </a:t>
            </a:r>
            <a:r>
              <a:rPr lang="en-US" b="1" dirty="0">
                <a:solidFill>
                  <a:srgbClr val="000000"/>
                </a:solidFill>
                <a:latin typeface="Arial"/>
                <a:ea typeface="Times New Roman"/>
              </a:rPr>
              <a:t>Constant velocity and constant speed, however, can be very different</a:t>
            </a:r>
            <a:endParaRPr lang="en-US" b="1" dirty="0"/>
          </a:p>
        </p:txBody>
      </p:sp>
      <p:sp>
        <p:nvSpPr>
          <p:cNvPr id="4" name="Content Placeholder 3"/>
          <p:cNvSpPr>
            <a:spLocks noGrp="1"/>
          </p:cNvSpPr>
          <p:nvPr>
            <p:ph sz="half" idx="2"/>
          </p:nvPr>
        </p:nvSpPr>
        <p:spPr>
          <a:xfrm>
            <a:off x="4648200" y="0"/>
            <a:ext cx="4038600" cy="6858000"/>
          </a:xfrm>
        </p:spPr>
        <p:txBody>
          <a:bodyPr>
            <a:normAutofit fontScale="92500"/>
          </a:bodyPr>
          <a:lstStyle/>
          <a:p>
            <a:pPr>
              <a:lnSpc>
                <a:spcPct val="150000"/>
              </a:lnSpc>
            </a:pPr>
            <a:r>
              <a:rPr lang="en-US" b="1" dirty="0">
                <a:solidFill>
                  <a:srgbClr val="000000"/>
                </a:solidFill>
                <a:latin typeface="Arial"/>
                <a:ea typeface="Times New Roman"/>
              </a:rPr>
              <a:t>Constant velocity means constant speed with no change in direction. </a:t>
            </a:r>
            <a:endParaRPr lang="en-US" b="1" dirty="0" smtClean="0">
              <a:solidFill>
                <a:srgbClr val="000000"/>
              </a:solidFill>
              <a:latin typeface="Arial"/>
              <a:ea typeface="Times New Roman"/>
            </a:endParaRPr>
          </a:p>
          <a:p>
            <a:pPr>
              <a:lnSpc>
                <a:spcPct val="150000"/>
              </a:lnSpc>
            </a:pPr>
            <a:r>
              <a:rPr lang="en-US" b="1" dirty="0" smtClean="0">
                <a:solidFill>
                  <a:srgbClr val="000000"/>
                </a:solidFill>
                <a:latin typeface="Arial"/>
                <a:ea typeface="Times New Roman"/>
              </a:rPr>
              <a:t>A </a:t>
            </a:r>
            <a:r>
              <a:rPr lang="en-US" b="1" dirty="0">
                <a:solidFill>
                  <a:srgbClr val="000000"/>
                </a:solidFill>
                <a:latin typeface="Arial"/>
                <a:ea typeface="Times New Roman"/>
              </a:rPr>
              <a:t>car that rounds a curve at a constant speed does not have a constant velocity—its velocity changes as its direction changes</a:t>
            </a:r>
            <a:r>
              <a:rPr lang="en-US" b="1" dirty="0" smtClean="0">
                <a:solidFill>
                  <a:srgbClr val="000000"/>
                </a:solidFill>
                <a:latin typeface="Arial"/>
                <a:ea typeface="Times New Roman"/>
              </a:rPr>
              <a:t> </a:t>
            </a:r>
            <a:endParaRPr lang="en-US" b="1" dirty="0" smtClean="0"/>
          </a:p>
          <a:p>
            <a:endParaRPr lang="en-US" dirty="0"/>
          </a:p>
        </p:txBody>
      </p:sp>
    </p:spTree>
    <p:extLst>
      <p:ext uri="{BB962C8B-B14F-4D97-AF65-F5344CB8AC3E}">
        <p14:creationId xmlns:p14="http://schemas.microsoft.com/office/powerpoint/2010/main" val="25838157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
          <p:cNvSpPr>
            <a:spLocks noGrp="1"/>
          </p:cNvSpPr>
          <p:nvPr>
            <p:ph type="ctrTitle"/>
          </p:nvPr>
        </p:nvSpPr>
        <p:spPr/>
        <p:txBody>
          <a:bodyPr>
            <a:normAutofit fontScale="90000"/>
          </a:bodyPr>
          <a:lstStyle/>
          <a:p>
            <a:r>
              <a:rPr lang="en-US" sz="4000" smtClean="0"/>
              <a:t>For objects traveling in a straight line, speed &amp; velocity will be the same</a:t>
            </a:r>
            <a:r>
              <a:rPr lang="en-US" sz="2800" smtClean="0"/>
              <a:t>.</a:t>
            </a:r>
            <a:r>
              <a:rPr lang="en-US" sz="2400" smtClean="0"/>
              <a:t/>
            </a:r>
            <a:br>
              <a:rPr lang="en-US" sz="2400" smtClean="0"/>
            </a:br>
            <a:endParaRPr lang="en-US" smtClean="0"/>
          </a:p>
        </p:txBody>
      </p:sp>
      <p:sp>
        <p:nvSpPr>
          <p:cNvPr id="25603" name="Rectangle 3"/>
          <p:cNvSpPr>
            <a:spLocks noGrp="1" noChangeArrowheads="1"/>
          </p:cNvSpPr>
          <p:nvPr>
            <p:ph type="subTitle" idx="1"/>
          </p:nvPr>
        </p:nvSpPr>
        <p:spPr>
          <a:xfrm>
            <a:off x="609600" y="3505200"/>
            <a:ext cx="8458200" cy="3200400"/>
          </a:xfrm>
        </p:spPr>
        <p:txBody>
          <a:bodyPr/>
          <a:lstStyle/>
          <a:p>
            <a:r>
              <a:rPr lang="en-US" smtClean="0"/>
              <a:t>Average velocity = </a:t>
            </a:r>
            <a:r>
              <a:rPr lang="en-US" u="sng" smtClean="0"/>
              <a:t>total distance</a:t>
            </a:r>
            <a:r>
              <a:rPr lang="en-US" smtClean="0"/>
              <a:t>					     time interval</a:t>
            </a:r>
          </a:p>
          <a:p>
            <a:r>
              <a:rPr lang="en-US" sz="4400" smtClean="0"/>
              <a:t>v = </a:t>
            </a:r>
            <a:r>
              <a:rPr lang="en-US" sz="4400" u="sng" smtClean="0"/>
              <a:t>  </a:t>
            </a:r>
            <a:r>
              <a:rPr lang="en-US" sz="4400" u="sng" smtClean="0">
                <a:sym typeface="Symbol" pitchFamily="18" charset="2"/>
              </a:rPr>
              <a:t></a:t>
            </a:r>
            <a:r>
              <a:rPr lang="en-US" sz="4400" u="sng" smtClean="0"/>
              <a:t>  d	</a:t>
            </a:r>
          </a:p>
          <a:p>
            <a:r>
              <a:rPr lang="en-US" sz="4400" smtClean="0"/>
              <a:t>        </a:t>
            </a:r>
            <a:r>
              <a:rPr lang="en-US" sz="4400" smtClean="0">
                <a:sym typeface="Symbol" pitchFamily="18" charset="2"/>
              </a:rPr>
              <a:t></a:t>
            </a:r>
            <a:r>
              <a:rPr lang="en-US" sz="4400" smtClean="0"/>
              <a:t>  t</a:t>
            </a:r>
            <a:endParaRPr lang="en-US" sz="4000" smtClean="0"/>
          </a:p>
        </p:txBody>
      </p:sp>
    </p:spTree>
    <p:extLst>
      <p:ext uri="{BB962C8B-B14F-4D97-AF65-F5344CB8AC3E}">
        <p14:creationId xmlns:p14="http://schemas.microsoft.com/office/powerpoint/2010/main" val="3975113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Graphing Speed</a:t>
            </a:r>
          </a:p>
        </p:txBody>
      </p:sp>
      <p:sp>
        <p:nvSpPr>
          <p:cNvPr id="28675" name="Rectangle 3"/>
          <p:cNvSpPr>
            <a:spLocks noGrp="1" noChangeArrowheads="1"/>
          </p:cNvSpPr>
          <p:nvPr>
            <p:ph type="body" idx="1"/>
          </p:nvPr>
        </p:nvSpPr>
        <p:spPr/>
        <p:txBody>
          <a:bodyPr/>
          <a:lstStyle/>
          <a:p>
            <a:pPr eaLnBrk="1" hangingPunct="1"/>
            <a:r>
              <a:rPr lang="en-US" sz="3600" smtClean="0"/>
              <a:t>Independent variable = time</a:t>
            </a:r>
          </a:p>
          <a:p>
            <a:pPr eaLnBrk="1" hangingPunct="1"/>
            <a:r>
              <a:rPr lang="en-US" sz="3600" smtClean="0"/>
              <a:t>Dependent variable = distance</a:t>
            </a:r>
          </a:p>
        </p:txBody>
      </p:sp>
      <p:pic>
        <p:nvPicPr>
          <p:cNvPr id="28676" name="Picture 4" descr="~AUT0000"/>
          <p:cNvPicPr>
            <a:picLocks noChangeAspect="1" noChangeArrowheads="1"/>
          </p:cNvPicPr>
          <p:nvPr/>
        </p:nvPicPr>
        <p:blipFill>
          <a:blip r:embed="rId3">
            <a:extLst>
              <a:ext uri="{28A0092B-C50C-407E-A947-70E740481C1C}">
                <a14:useLocalDpi xmlns:a14="http://schemas.microsoft.com/office/drawing/2010/main" val="0"/>
              </a:ext>
            </a:extLst>
          </a:blip>
          <a:srcRect l="8086"/>
          <a:stretch>
            <a:fillRect/>
          </a:stretch>
        </p:blipFill>
        <p:spPr bwMode="auto">
          <a:xfrm>
            <a:off x="304800" y="3090863"/>
            <a:ext cx="5105400" cy="376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562600" y="3103563"/>
            <a:ext cx="3352800" cy="2584450"/>
          </a:xfrm>
          <a:prstGeom prst="rect">
            <a:avLst/>
          </a:prstGeom>
          <a:noFill/>
        </p:spPr>
        <p:txBody>
          <a:bodyPr>
            <a:spAutoFit/>
          </a:bodyPr>
          <a:lstStyle/>
          <a:p>
            <a:pPr>
              <a:defRPr/>
            </a:pPr>
            <a:r>
              <a:rPr lang="en-US" b="1" dirty="0">
                <a:latin typeface="Arial" charset="0"/>
              </a:rPr>
              <a:t>Velocity- </a:t>
            </a:r>
          </a:p>
          <a:p>
            <a:pPr marL="285750" indent="-285750">
              <a:buFont typeface="Arial" pitchFamily="34" charset="0"/>
              <a:buChar char="•"/>
              <a:defRPr/>
            </a:pPr>
            <a:r>
              <a:rPr lang="en-US" b="1" dirty="0">
                <a:latin typeface="Arial" charset="0"/>
              </a:rPr>
              <a:t>vertical separation of 2 points</a:t>
            </a:r>
          </a:p>
          <a:p>
            <a:pPr>
              <a:defRPr/>
            </a:pPr>
            <a:r>
              <a:rPr lang="en-US" b="1" dirty="0">
                <a:latin typeface="Arial" charset="0"/>
              </a:rPr>
              <a:t>time interval- </a:t>
            </a:r>
          </a:p>
          <a:p>
            <a:pPr marL="285750" indent="-285750">
              <a:buFont typeface="Arial" pitchFamily="34" charset="0"/>
              <a:buChar char="•"/>
              <a:defRPr/>
            </a:pPr>
            <a:r>
              <a:rPr lang="en-US" b="1" dirty="0">
                <a:latin typeface="Arial" charset="0"/>
              </a:rPr>
              <a:t>horizontal separation</a:t>
            </a:r>
          </a:p>
          <a:p>
            <a:pPr marL="285750" indent="-285750">
              <a:buFont typeface="Arial" pitchFamily="34" charset="0"/>
              <a:buChar char="•"/>
              <a:defRPr/>
            </a:pPr>
            <a:endParaRPr lang="en-US" b="1" dirty="0">
              <a:latin typeface="Arial" charset="0"/>
            </a:endParaRPr>
          </a:p>
          <a:p>
            <a:pPr>
              <a:defRPr/>
            </a:pPr>
            <a:r>
              <a:rPr lang="en-US" b="1" dirty="0">
                <a:latin typeface="Arial" charset="0"/>
              </a:rPr>
              <a:t>ratio of displacement to time interval is average velocity</a:t>
            </a:r>
          </a:p>
          <a:p>
            <a:pPr>
              <a:defRPr/>
            </a:pPr>
            <a:endParaRPr lang="en-US" dirty="0">
              <a:latin typeface="Arial" charset="0"/>
            </a:endParaRPr>
          </a:p>
        </p:txBody>
      </p:sp>
    </p:spTree>
    <p:extLst>
      <p:ext uri="{BB962C8B-B14F-4D97-AF65-F5344CB8AC3E}">
        <p14:creationId xmlns:p14="http://schemas.microsoft.com/office/powerpoint/2010/main" val="31717302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t>Instantaneous Velocity</a:t>
            </a:r>
          </a:p>
        </p:txBody>
      </p:sp>
      <p:sp>
        <p:nvSpPr>
          <p:cNvPr id="29699" name="Rectangle 3"/>
          <p:cNvSpPr>
            <a:spLocks noGrp="1" noChangeArrowheads="1"/>
          </p:cNvSpPr>
          <p:nvPr>
            <p:ph type="body" idx="1"/>
          </p:nvPr>
        </p:nvSpPr>
        <p:spPr/>
        <p:txBody>
          <a:bodyPr/>
          <a:lstStyle/>
          <a:p>
            <a:r>
              <a:rPr lang="en-US" sz="4400" smtClean="0"/>
              <a:t>May use a position-time graph to determine</a:t>
            </a:r>
          </a:p>
          <a:p>
            <a:r>
              <a:rPr lang="en-US" sz="4400" smtClean="0"/>
              <a:t> the slope  at different times.</a:t>
            </a:r>
          </a:p>
          <a:p>
            <a:r>
              <a:rPr lang="en-US" sz="4400" smtClean="0"/>
              <a:t>Is the tangent to a curve on a position-time graph</a:t>
            </a:r>
          </a:p>
        </p:txBody>
      </p:sp>
    </p:spTree>
    <p:extLst>
      <p:ext uri="{BB962C8B-B14F-4D97-AF65-F5344CB8AC3E}">
        <p14:creationId xmlns:p14="http://schemas.microsoft.com/office/powerpoint/2010/main" val="1039508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8" name="Picture 4" descr="pangaea vide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2133600"/>
            <a:ext cx="7484198" cy="4724400"/>
          </a:xfrm>
          <a:prstGeom prst="rect">
            <a:avLst/>
          </a:prstGeom>
          <a:noFill/>
          <a:extLst>
            <a:ext uri="{909E8E84-426E-40DD-AFC4-6F175D3DCCD1}">
              <a14:hiddenFill xmlns:a14="http://schemas.microsoft.com/office/drawing/2010/main">
                <a:solidFill>
                  <a:srgbClr val="FFFFFF"/>
                </a:solidFill>
              </a14:hiddenFill>
            </a:ext>
          </a:extLst>
        </p:spPr>
      </p:pic>
      <p:sp>
        <p:nvSpPr>
          <p:cNvPr id="251909" name="Rectangle 5"/>
          <p:cNvSpPr>
            <a:spLocks noGrp="1" noChangeArrowheads="1"/>
          </p:cNvSpPr>
          <p:nvPr>
            <p:ph type="title"/>
          </p:nvPr>
        </p:nvSpPr>
        <p:spPr>
          <a:xfrm>
            <a:off x="457200" y="274638"/>
            <a:ext cx="8229600" cy="1630362"/>
          </a:xfrm>
        </p:spPr>
        <p:txBody>
          <a:bodyPr>
            <a:normAutofit fontScale="90000"/>
          </a:bodyPr>
          <a:lstStyle/>
          <a:p>
            <a:r>
              <a:rPr lang="en-US" sz="3600" dirty="0"/>
              <a:t>Plate </a:t>
            </a:r>
            <a:r>
              <a:rPr lang="en-US" sz="3600" dirty="0" smtClean="0"/>
              <a:t>movement</a:t>
            </a:r>
            <a:br>
              <a:rPr lang="en-US" sz="3600" dirty="0" smtClean="0"/>
            </a:br>
            <a:r>
              <a:rPr lang="en-US" sz="3600" dirty="0" smtClean="0"/>
              <a:t>Measuring </a:t>
            </a:r>
            <a:r>
              <a:rPr lang="en-US" sz="3600" dirty="0"/>
              <a:t>speeds of tectonic movements</a:t>
            </a:r>
            <a:br>
              <a:rPr lang="en-US" sz="3600" dirty="0"/>
            </a:br>
            <a:r>
              <a:rPr lang="en-US" sz="3600" dirty="0"/>
              <a:t>Because it is slow- we measure in units of </a:t>
            </a:r>
            <a:r>
              <a:rPr lang="en-US" sz="3600" dirty="0" smtClean="0"/>
              <a:t>year</a:t>
            </a:r>
            <a:endParaRPr lang="en-US" sz="3600" dirty="0"/>
          </a:p>
        </p:txBody>
      </p:sp>
      <p:sp>
        <p:nvSpPr>
          <p:cNvPr id="2" name="Content Placeholder 1"/>
          <p:cNvSpPr>
            <a:spLocks noGrp="1"/>
          </p:cNvSpPr>
          <p:nvPr>
            <p:ph idx="1"/>
          </p:nvPr>
        </p:nvSpPr>
        <p:spPr>
          <a:xfrm>
            <a:off x="6934200" y="2133600"/>
            <a:ext cx="2209800" cy="4724400"/>
          </a:xfrm>
          <a:solidFill>
            <a:schemeClr val="bg1"/>
          </a:solidFill>
        </p:spPr>
        <p:txBody>
          <a:bodyPr>
            <a:normAutofit lnSpcReduction="10000"/>
          </a:bodyPr>
          <a:lstStyle/>
          <a:p>
            <a:r>
              <a:rPr lang="en-US" dirty="0"/>
              <a:t>San Andreas Fault moves 2 cm/</a:t>
            </a:r>
            <a:r>
              <a:rPr lang="en-US" dirty="0" err="1"/>
              <a:t>yr</a:t>
            </a:r>
            <a:r>
              <a:rPr lang="en-US" dirty="0"/>
              <a:t/>
            </a:r>
            <a:br>
              <a:rPr lang="en-US" dirty="0"/>
            </a:br>
            <a:r>
              <a:rPr lang="en-US" dirty="0"/>
              <a:t>Australian plate moves 17 cm/</a:t>
            </a:r>
            <a:r>
              <a:rPr lang="en-US" dirty="0" err="1"/>
              <a:t>yr</a:t>
            </a:r>
            <a:r>
              <a:rPr lang="en-US" dirty="0"/>
              <a:t/>
            </a:r>
            <a:br>
              <a:rPr lang="en-US" dirty="0"/>
            </a:br>
            <a:endParaRPr lang="en-US" dirty="0"/>
          </a:p>
        </p:txBody>
      </p:sp>
    </p:spTree>
    <p:extLst>
      <p:ext uri="{BB962C8B-B14F-4D97-AF65-F5344CB8AC3E}">
        <p14:creationId xmlns:p14="http://schemas.microsoft.com/office/powerpoint/2010/main" val="3261801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z="3600" smtClean="0"/>
              <a:t>What speed units would you use for</a:t>
            </a:r>
          </a:p>
        </p:txBody>
      </p:sp>
      <p:sp>
        <p:nvSpPr>
          <p:cNvPr id="35843" name="Rectangle 3"/>
          <p:cNvSpPr>
            <a:spLocks noGrp="1" noChangeArrowheads="1"/>
          </p:cNvSpPr>
          <p:nvPr>
            <p:ph type="body" idx="1"/>
          </p:nvPr>
        </p:nvSpPr>
        <p:spPr/>
        <p:txBody>
          <a:bodyPr/>
          <a:lstStyle/>
          <a:p>
            <a:pPr eaLnBrk="1" hangingPunct="1"/>
            <a:r>
              <a:rPr lang="en-US" smtClean="0"/>
              <a:t>Running a race</a:t>
            </a:r>
          </a:p>
          <a:p>
            <a:pPr eaLnBrk="1" hangingPunct="1"/>
            <a:r>
              <a:rPr lang="en-US" smtClean="0"/>
              <a:t>Drive between Denver and Laramie</a:t>
            </a:r>
          </a:p>
          <a:p>
            <a:pPr eaLnBrk="1" hangingPunct="1"/>
            <a:r>
              <a:rPr lang="en-US" smtClean="0"/>
              <a:t>The speed of a slug</a:t>
            </a:r>
          </a:p>
          <a:p>
            <a:pPr eaLnBrk="1" hangingPunct="1">
              <a:buFontTx/>
              <a:buNone/>
            </a:pPr>
            <a:endParaRPr lang="en-US" smtClean="0"/>
          </a:p>
        </p:txBody>
      </p:sp>
    </p:spTree>
    <p:extLst>
      <p:ext uri="{BB962C8B-B14F-4D97-AF65-F5344CB8AC3E}">
        <p14:creationId xmlns:p14="http://schemas.microsoft.com/office/powerpoint/2010/main" val="16616797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B82DEA4D-8119-4F90-8A1B-FFAC462802A2}" type="datetime5">
              <a:rPr lang="en-US" smtClean="0"/>
              <a:pPr/>
              <a:t>24-Feb-14</a:t>
            </a:fld>
            <a:endParaRPr lang="en-US" smtClean="0"/>
          </a:p>
        </p:txBody>
      </p:sp>
      <p:sp>
        <p:nvSpPr>
          <p:cNvPr id="36867"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Physics 1 (Garcia) SJSU</a:t>
            </a:r>
          </a:p>
        </p:txBody>
      </p:sp>
      <p:sp>
        <p:nvSpPr>
          <p:cNvPr id="36868" name="Rectangle 2"/>
          <p:cNvSpPr>
            <a:spLocks noGrp="1" noChangeArrowheads="1"/>
          </p:cNvSpPr>
          <p:nvPr>
            <p:ph type="title"/>
          </p:nvPr>
        </p:nvSpPr>
        <p:spPr/>
        <p:txBody>
          <a:bodyPr/>
          <a:lstStyle/>
          <a:p>
            <a:pPr eaLnBrk="1" hangingPunct="1"/>
            <a:r>
              <a:rPr lang="en-US" smtClean="0"/>
              <a:t>Changes in Velocity</a:t>
            </a:r>
          </a:p>
        </p:txBody>
      </p:sp>
      <p:sp>
        <p:nvSpPr>
          <p:cNvPr id="36869" name="Rectangle 3"/>
          <p:cNvSpPr>
            <a:spLocks noGrp="1" noChangeArrowheads="1"/>
          </p:cNvSpPr>
          <p:nvPr>
            <p:ph type="body" idx="1"/>
          </p:nvPr>
        </p:nvSpPr>
        <p:spPr>
          <a:xfrm>
            <a:off x="558800" y="1397000"/>
            <a:ext cx="7993063" cy="601663"/>
          </a:xfrm>
        </p:spPr>
        <p:txBody>
          <a:bodyPr/>
          <a:lstStyle/>
          <a:p>
            <a:pPr eaLnBrk="1" hangingPunct="1">
              <a:buFontTx/>
              <a:buNone/>
            </a:pPr>
            <a:r>
              <a:rPr lang="en-US" sz="2400" smtClean="0"/>
              <a:t>Velocity changes if speed </a:t>
            </a:r>
            <a:r>
              <a:rPr lang="en-US" sz="2400" smtClean="0">
                <a:solidFill>
                  <a:srgbClr val="CC0099"/>
                </a:solidFill>
              </a:rPr>
              <a:t>or</a:t>
            </a:r>
            <a:r>
              <a:rPr lang="en-US" sz="2400" smtClean="0"/>
              <a:t> direction of motion change.</a:t>
            </a:r>
          </a:p>
          <a:p>
            <a:pPr eaLnBrk="1" hangingPunct="1">
              <a:buFontTx/>
              <a:buNone/>
            </a:pPr>
            <a:endParaRPr lang="en-US" sz="2400" smtClean="0"/>
          </a:p>
          <a:p>
            <a:pPr eaLnBrk="1" hangingPunct="1">
              <a:buFontTx/>
              <a:buNone/>
            </a:pPr>
            <a:endParaRPr lang="en-US" sz="2400" smtClean="0"/>
          </a:p>
        </p:txBody>
      </p:sp>
      <p:sp>
        <p:nvSpPr>
          <p:cNvPr id="36870" name="Oval 4" descr="Granite"/>
          <p:cNvSpPr>
            <a:spLocks noChangeArrowheads="1"/>
          </p:cNvSpPr>
          <p:nvPr/>
        </p:nvSpPr>
        <p:spPr bwMode="auto">
          <a:xfrm>
            <a:off x="1485900" y="2311400"/>
            <a:ext cx="457200" cy="457200"/>
          </a:xfrm>
          <a:prstGeom prst="ellipse">
            <a:avLst/>
          </a:prstGeom>
          <a:blipFill dpi="0" rotWithShape="1">
            <a:blip r:embed="rId3"/>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71" name="Oval 6" descr="Granite"/>
          <p:cNvSpPr>
            <a:spLocks noChangeArrowheads="1"/>
          </p:cNvSpPr>
          <p:nvPr/>
        </p:nvSpPr>
        <p:spPr bwMode="auto">
          <a:xfrm>
            <a:off x="1498600" y="4064000"/>
            <a:ext cx="457200" cy="457200"/>
          </a:xfrm>
          <a:prstGeom prst="ellipse">
            <a:avLst/>
          </a:prstGeom>
          <a:blipFill dpi="0" rotWithShape="1">
            <a:blip r:embed="rId3"/>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72" name="Line 7"/>
          <p:cNvSpPr>
            <a:spLocks noChangeShapeType="1"/>
          </p:cNvSpPr>
          <p:nvPr/>
        </p:nvSpPr>
        <p:spPr bwMode="auto">
          <a:xfrm>
            <a:off x="1714500" y="4610100"/>
            <a:ext cx="0" cy="1651000"/>
          </a:xfrm>
          <a:prstGeom prst="line">
            <a:avLst/>
          </a:prstGeom>
          <a:noFill/>
          <a:ln w="381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73" name="Text Box 9"/>
          <p:cNvSpPr txBox="1">
            <a:spLocks noChangeArrowheads="1"/>
          </p:cNvSpPr>
          <p:nvPr/>
        </p:nvSpPr>
        <p:spPr bwMode="auto">
          <a:xfrm>
            <a:off x="377825" y="4926013"/>
            <a:ext cx="1225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solidFill>
                  <a:srgbClr val="FF0000"/>
                </a:solidFill>
              </a:rPr>
              <a:t>25 m/s, </a:t>
            </a:r>
          </a:p>
          <a:p>
            <a:r>
              <a:rPr lang="en-US">
                <a:solidFill>
                  <a:srgbClr val="FF0000"/>
                </a:solidFill>
              </a:rPr>
              <a:t>downward</a:t>
            </a:r>
          </a:p>
        </p:txBody>
      </p:sp>
      <p:sp>
        <p:nvSpPr>
          <p:cNvPr id="36874" name="Line 10"/>
          <p:cNvSpPr>
            <a:spLocks noChangeShapeType="1"/>
          </p:cNvSpPr>
          <p:nvPr/>
        </p:nvSpPr>
        <p:spPr bwMode="auto">
          <a:xfrm>
            <a:off x="1714500" y="2882900"/>
            <a:ext cx="0" cy="6350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75" name="Text Box 11"/>
          <p:cNvSpPr txBox="1">
            <a:spLocks noChangeArrowheads="1"/>
          </p:cNvSpPr>
          <p:nvPr/>
        </p:nvSpPr>
        <p:spPr bwMode="auto">
          <a:xfrm>
            <a:off x="327025" y="2881313"/>
            <a:ext cx="1225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solidFill>
                  <a:schemeClr val="accent2"/>
                </a:solidFill>
              </a:rPr>
              <a:t>10 m/s, </a:t>
            </a:r>
          </a:p>
          <a:p>
            <a:r>
              <a:rPr lang="en-US">
                <a:solidFill>
                  <a:schemeClr val="accent2"/>
                </a:solidFill>
              </a:rPr>
              <a:t>downward</a:t>
            </a:r>
          </a:p>
        </p:txBody>
      </p:sp>
      <p:sp>
        <p:nvSpPr>
          <p:cNvPr id="36876" name="Oval 12" descr="Granite"/>
          <p:cNvSpPr>
            <a:spLocks noChangeArrowheads="1"/>
          </p:cNvSpPr>
          <p:nvPr/>
        </p:nvSpPr>
        <p:spPr bwMode="auto">
          <a:xfrm>
            <a:off x="3695700" y="4076700"/>
            <a:ext cx="457200" cy="457200"/>
          </a:xfrm>
          <a:prstGeom prst="ellipse">
            <a:avLst/>
          </a:prstGeom>
          <a:blipFill dpi="0" rotWithShape="1">
            <a:blip r:embed="rId3"/>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77" name="Oval 13" descr="Granite"/>
          <p:cNvSpPr>
            <a:spLocks noChangeArrowheads="1"/>
          </p:cNvSpPr>
          <p:nvPr/>
        </p:nvSpPr>
        <p:spPr bwMode="auto">
          <a:xfrm>
            <a:off x="6921500" y="4076700"/>
            <a:ext cx="457200" cy="457200"/>
          </a:xfrm>
          <a:prstGeom prst="ellipse">
            <a:avLst/>
          </a:prstGeom>
          <a:blipFill dpi="0" rotWithShape="1">
            <a:blip r:embed="rId3"/>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78" name="Arc 14"/>
          <p:cNvSpPr>
            <a:spLocks/>
          </p:cNvSpPr>
          <p:nvPr/>
        </p:nvSpPr>
        <p:spPr bwMode="auto">
          <a:xfrm rot="-2271693">
            <a:off x="4333875" y="3068638"/>
            <a:ext cx="2335213" cy="1828800"/>
          </a:xfrm>
          <a:custGeom>
            <a:avLst/>
            <a:gdLst>
              <a:gd name="T0" fmla="*/ 0 w 28140"/>
              <a:gd name="T1" fmla="*/ 2147483647 h 21600"/>
              <a:gd name="T2" fmla="*/ 2147483647 w 28140"/>
              <a:gd name="T3" fmla="*/ 2147483647 h 21600"/>
              <a:gd name="T4" fmla="*/ 2147483647 w 28140"/>
              <a:gd name="T5" fmla="*/ 2147483647 h 21600"/>
              <a:gd name="T6" fmla="*/ 0 60000 65536"/>
              <a:gd name="T7" fmla="*/ 0 60000 65536"/>
              <a:gd name="T8" fmla="*/ 0 60000 65536"/>
            </a:gdLst>
            <a:ahLst/>
            <a:cxnLst>
              <a:cxn ang="T6">
                <a:pos x="T0" y="T1"/>
              </a:cxn>
              <a:cxn ang="T7">
                <a:pos x="T2" y="T3"/>
              </a:cxn>
              <a:cxn ang="T8">
                <a:pos x="T4" y="T5"/>
              </a:cxn>
            </a:cxnLst>
            <a:rect l="0" t="0" r="r" b="b"/>
            <a:pathLst>
              <a:path w="28140" h="21600" fill="none" extrusionOk="0">
                <a:moveTo>
                  <a:pt x="-1" y="1013"/>
                </a:moveTo>
                <a:cubicBezTo>
                  <a:pt x="2114" y="341"/>
                  <a:pt x="4320" y="-1"/>
                  <a:pt x="6540" y="0"/>
                </a:cubicBezTo>
                <a:cubicBezTo>
                  <a:pt x="18469" y="0"/>
                  <a:pt x="28140" y="9670"/>
                  <a:pt x="28140" y="21600"/>
                </a:cubicBezTo>
              </a:path>
              <a:path w="28140" h="21600" stroke="0" extrusionOk="0">
                <a:moveTo>
                  <a:pt x="-1" y="1013"/>
                </a:moveTo>
                <a:cubicBezTo>
                  <a:pt x="2114" y="341"/>
                  <a:pt x="4320" y="-1"/>
                  <a:pt x="6540" y="0"/>
                </a:cubicBezTo>
                <a:cubicBezTo>
                  <a:pt x="18469" y="0"/>
                  <a:pt x="28140" y="9670"/>
                  <a:pt x="28140" y="21600"/>
                </a:cubicBezTo>
                <a:lnTo>
                  <a:pt x="6540" y="21600"/>
                </a:lnTo>
                <a:lnTo>
                  <a:pt x="-1" y="1013"/>
                </a:lnTo>
                <a:close/>
              </a:path>
            </a:pathLst>
          </a:cu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79" name="Line 16"/>
          <p:cNvSpPr>
            <a:spLocks noChangeShapeType="1"/>
          </p:cNvSpPr>
          <p:nvPr/>
        </p:nvSpPr>
        <p:spPr bwMode="auto">
          <a:xfrm flipV="1">
            <a:off x="4076700" y="2781300"/>
            <a:ext cx="1003300" cy="1244600"/>
          </a:xfrm>
          <a:prstGeom prst="line">
            <a:avLst/>
          </a:prstGeom>
          <a:noFill/>
          <a:ln w="38100">
            <a:solidFill>
              <a:schemeClr val="accent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80" name="Line 17"/>
          <p:cNvSpPr>
            <a:spLocks noChangeShapeType="1"/>
          </p:cNvSpPr>
          <p:nvPr/>
        </p:nvSpPr>
        <p:spPr bwMode="auto">
          <a:xfrm>
            <a:off x="7327900" y="4546600"/>
            <a:ext cx="1003300" cy="1244600"/>
          </a:xfrm>
          <a:prstGeom prst="line">
            <a:avLst/>
          </a:prstGeom>
          <a:noFill/>
          <a:ln w="381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81" name="Text Box 18"/>
          <p:cNvSpPr txBox="1">
            <a:spLocks noChangeArrowheads="1"/>
          </p:cNvSpPr>
          <p:nvPr/>
        </p:nvSpPr>
        <p:spPr bwMode="auto">
          <a:xfrm>
            <a:off x="2778125" y="4608513"/>
            <a:ext cx="252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solidFill>
                  <a:schemeClr val="accent2"/>
                </a:solidFill>
              </a:rPr>
              <a:t>25 meters per second, </a:t>
            </a:r>
          </a:p>
          <a:p>
            <a:r>
              <a:rPr lang="en-US">
                <a:solidFill>
                  <a:schemeClr val="accent2"/>
                </a:solidFill>
              </a:rPr>
              <a:t>45 degrees upward</a:t>
            </a:r>
          </a:p>
        </p:txBody>
      </p:sp>
      <p:sp>
        <p:nvSpPr>
          <p:cNvPr id="36882" name="Text Box 19"/>
          <p:cNvSpPr txBox="1">
            <a:spLocks noChangeArrowheads="1"/>
          </p:cNvSpPr>
          <p:nvPr/>
        </p:nvSpPr>
        <p:spPr bwMode="auto">
          <a:xfrm>
            <a:off x="5343525" y="5256213"/>
            <a:ext cx="25209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solidFill>
                  <a:srgbClr val="FF0000"/>
                </a:solidFill>
              </a:rPr>
              <a:t>25 meters per second, </a:t>
            </a:r>
          </a:p>
          <a:p>
            <a:r>
              <a:rPr lang="en-US">
                <a:solidFill>
                  <a:srgbClr val="FF0000"/>
                </a:solidFill>
              </a:rPr>
              <a:t>45 degrees downward</a:t>
            </a:r>
          </a:p>
        </p:txBody>
      </p:sp>
      <p:sp>
        <p:nvSpPr>
          <p:cNvPr id="36883" name="Line 20"/>
          <p:cNvSpPr>
            <a:spLocks noChangeShapeType="1"/>
          </p:cNvSpPr>
          <p:nvPr/>
        </p:nvSpPr>
        <p:spPr bwMode="auto">
          <a:xfrm>
            <a:off x="1714500" y="2768600"/>
            <a:ext cx="0" cy="129540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884" name="Text Box 21"/>
          <p:cNvSpPr txBox="1">
            <a:spLocks noChangeArrowheads="1"/>
          </p:cNvSpPr>
          <p:nvPr/>
        </p:nvSpPr>
        <p:spPr bwMode="auto">
          <a:xfrm>
            <a:off x="2168525" y="2386013"/>
            <a:ext cx="2216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i="1">
                <a:solidFill>
                  <a:srgbClr val="CC0099"/>
                </a:solidFill>
              </a:rPr>
              <a:t>Velocity changes</a:t>
            </a:r>
          </a:p>
          <a:p>
            <a:r>
              <a:rPr lang="en-US" i="1">
                <a:solidFill>
                  <a:srgbClr val="CC0099"/>
                </a:solidFill>
              </a:rPr>
              <a:t>in both these cases.</a:t>
            </a:r>
          </a:p>
        </p:txBody>
      </p:sp>
    </p:spTree>
    <p:extLst>
      <p:ext uri="{BB962C8B-B14F-4D97-AF65-F5344CB8AC3E}">
        <p14:creationId xmlns:p14="http://schemas.microsoft.com/office/powerpoint/2010/main" val="38484384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dirty="0">
                <a:solidFill>
                  <a:srgbClr val="282828"/>
                </a:solidFill>
                <a:latin typeface="Arial"/>
                <a:ea typeface="Times New Roman"/>
                <a:cs typeface="Times New Roman"/>
              </a:rPr>
              <a:t>Here, the </a:t>
            </a:r>
            <a:r>
              <a:rPr lang="en-US" sz="2700" b="1" dirty="0">
                <a:solidFill>
                  <a:srgbClr val="3C668E"/>
                </a:solidFill>
                <a:latin typeface="Arial"/>
                <a:ea typeface="Times New Roman"/>
                <a:cs typeface="Times New Roman"/>
              </a:rPr>
              <a:t>total distance</a:t>
            </a:r>
            <a:r>
              <a:rPr lang="en-US" sz="2700" dirty="0">
                <a:solidFill>
                  <a:srgbClr val="282828"/>
                </a:solidFill>
                <a:latin typeface="Arial"/>
                <a:ea typeface="Times New Roman"/>
                <a:cs typeface="Times New Roman"/>
              </a:rPr>
              <a:t> travelled ( y) divided by the </a:t>
            </a:r>
            <a:r>
              <a:rPr lang="en-US" sz="2700" b="1" dirty="0">
                <a:solidFill>
                  <a:srgbClr val="3C668E"/>
                </a:solidFill>
                <a:latin typeface="Arial"/>
                <a:ea typeface="Times New Roman"/>
                <a:cs typeface="Times New Roman"/>
              </a:rPr>
              <a:t>time</a:t>
            </a:r>
            <a:r>
              <a:rPr lang="en-US" sz="2700" dirty="0">
                <a:solidFill>
                  <a:srgbClr val="282828"/>
                </a:solidFill>
                <a:latin typeface="Arial"/>
                <a:ea typeface="Times New Roman"/>
                <a:cs typeface="Times New Roman"/>
              </a:rPr>
              <a:t> taken ( x) is the </a:t>
            </a:r>
            <a:r>
              <a:rPr lang="en-US" sz="2700" b="1" dirty="0">
                <a:solidFill>
                  <a:srgbClr val="3C668E"/>
                </a:solidFill>
                <a:latin typeface="Arial"/>
                <a:ea typeface="Times New Roman"/>
                <a:cs typeface="Times New Roman"/>
              </a:rPr>
              <a:t>gradient</a:t>
            </a:r>
            <a:r>
              <a:rPr lang="en-US" sz="2700" dirty="0">
                <a:solidFill>
                  <a:srgbClr val="282828"/>
                </a:solidFill>
                <a:latin typeface="Arial"/>
                <a:ea typeface="Times New Roman"/>
                <a:cs typeface="Times New Roman"/>
              </a:rPr>
              <a:t> of the slope. This is also equal to the </a:t>
            </a:r>
            <a:r>
              <a:rPr lang="en-US" sz="2700" b="1" dirty="0">
                <a:solidFill>
                  <a:srgbClr val="3C668E"/>
                </a:solidFill>
                <a:latin typeface="Arial"/>
                <a:ea typeface="Times New Roman"/>
                <a:cs typeface="Times New Roman"/>
              </a:rPr>
              <a:t>average speed</a:t>
            </a:r>
            <a:r>
              <a:rPr lang="en-US" sz="2700" dirty="0">
                <a:solidFill>
                  <a:srgbClr val="282828"/>
                </a:solidFill>
                <a:latin typeface="Arial"/>
                <a:ea typeface="Times New Roman"/>
                <a:cs typeface="Times New Roman"/>
              </a:rPr>
              <a:t> of the object - remembering </a:t>
            </a:r>
            <a:r>
              <a:rPr lang="en-US" sz="2700" dirty="0" smtClean="0">
                <a:solidFill>
                  <a:srgbClr val="282828"/>
                </a:solidFill>
                <a:latin typeface="Arial"/>
                <a:ea typeface="Times New Roman"/>
                <a:cs typeface="Times New Roman"/>
              </a:rPr>
              <a:t>that</a:t>
            </a:r>
            <a:endParaRPr 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9152" y="1676400"/>
            <a:ext cx="4663686"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355139"/>
            <a:ext cx="4750716" cy="3588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715000" y="3733801"/>
            <a:ext cx="2924175" cy="1346010"/>
          </a:xfrm>
          <a:prstGeom prst="rect">
            <a:avLst/>
          </a:prstGeom>
        </p:spPr>
        <p:txBody>
          <a:bodyPr wrap="square">
            <a:spAutoFit/>
          </a:bodyPr>
          <a:lstStyle/>
          <a:p>
            <a:pPr>
              <a:lnSpc>
                <a:spcPct val="115000"/>
              </a:lnSpc>
              <a:spcAft>
                <a:spcPts val="1000"/>
              </a:spcAft>
            </a:pPr>
            <a:r>
              <a:rPr lang="en-US" b="1" dirty="0">
                <a:solidFill>
                  <a:srgbClr val="282828"/>
                </a:solidFill>
                <a:latin typeface="Arial"/>
                <a:ea typeface="Times New Roman"/>
                <a:cs typeface="Times New Roman"/>
              </a:rPr>
              <a:t>In this case, the speed is </a:t>
            </a:r>
            <a:r>
              <a:rPr lang="en-US" b="1" dirty="0">
                <a:solidFill>
                  <a:srgbClr val="3C668E"/>
                </a:solidFill>
                <a:latin typeface="Arial"/>
                <a:ea typeface="Times New Roman"/>
                <a:cs typeface="Times New Roman"/>
              </a:rPr>
              <a:t>constant</a:t>
            </a:r>
            <a:r>
              <a:rPr lang="en-US" b="1" dirty="0">
                <a:solidFill>
                  <a:srgbClr val="282828"/>
                </a:solidFill>
                <a:latin typeface="Arial"/>
                <a:ea typeface="Times New Roman"/>
                <a:cs typeface="Times New Roman"/>
              </a:rPr>
              <a:t> as the slope of the </a:t>
            </a:r>
            <a:r>
              <a:rPr lang="en-US" b="1" dirty="0">
                <a:solidFill>
                  <a:srgbClr val="3C668E"/>
                </a:solidFill>
                <a:latin typeface="Arial"/>
                <a:ea typeface="Times New Roman"/>
                <a:cs typeface="Times New Roman"/>
              </a:rPr>
              <a:t>distance-time graph</a:t>
            </a:r>
            <a:r>
              <a:rPr lang="en-US" b="1" dirty="0">
                <a:solidFill>
                  <a:srgbClr val="282828"/>
                </a:solidFill>
                <a:latin typeface="Arial"/>
                <a:ea typeface="Times New Roman"/>
                <a:cs typeface="Times New Roman"/>
              </a:rPr>
              <a:t> is constant.</a:t>
            </a:r>
            <a:endParaRPr lang="en-US" sz="2800" b="1" dirty="0">
              <a:ea typeface="Calibri"/>
              <a:cs typeface="Times New Roman"/>
            </a:endParaRPr>
          </a:p>
        </p:txBody>
      </p:sp>
    </p:spTree>
    <p:extLst>
      <p:ext uri="{BB962C8B-B14F-4D97-AF65-F5344CB8AC3E}">
        <p14:creationId xmlns:p14="http://schemas.microsoft.com/office/powerpoint/2010/main" val="33802299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nSpc>
                <a:spcPct val="150000"/>
              </a:lnSpc>
            </a:pPr>
            <a:r>
              <a:rPr lang="en-US" dirty="0"/>
              <a:t>During a certain period of time, the speedometer of a car reads a constant 60 km/h. Does this indicate a constant speed? A constant velocity?</a:t>
            </a:r>
          </a:p>
        </p:txBody>
      </p:sp>
    </p:spTree>
    <p:extLst>
      <p:ext uri="{BB962C8B-B14F-4D97-AF65-F5344CB8AC3E}">
        <p14:creationId xmlns:p14="http://schemas.microsoft.com/office/powerpoint/2010/main" val="21962982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v</a:t>
            </a:r>
            <a:r>
              <a:rPr lang="en-US" b="1" baseline="-25000" dirty="0" err="1"/>
              <a:t>0</a:t>
            </a:r>
            <a:endParaRPr lang="en-US" dirty="0"/>
          </a:p>
        </p:txBody>
      </p:sp>
      <p:sp>
        <p:nvSpPr>
          <p:cNvPr id="3" name="Content Placeholder 2"/>
          <p:cNvSpPr>
            <a:spLocks noGrp="1"/>
          </p:cNvSpPr>
          <p:nvPr>
            <p:ph idx="1"/>
          </p:nvPr>
        </p:nvSpPr>
        <p:spPr/>
        <p:txBody>
          <a:bodyPr/>
          <a:lstStyle/>
          <a:p>
            <a:pPr>
              <a:lnSpc>
                <a:spcPct val="150000"/>
              </a:lnSpc>
            </a:pPr>
            <a:r>
              <a:rPr lang="en-US" sz="3600" b="1" dirty="0"/>
              <a:t>The symbol </a:t>
            </a:r>
            <a:r>
              <a:rPr lang="en-US" sz="3600" b="1" i="1" dirty="0" err="1"/>
              <a:t>v</a:t>
            </a:r>
            <a:r>
              <a:rPr lang="en-US" sz="3600" b="1" baseline="-25000" dirty="0" err="1"/>
              <a:t>0</a:t>
            </a:r>
            <a:r>
              <a:rPr lang="en-US" sz="3600" b="1" dirty="0"/>
              <a:t> [v </a:t>
            </a:r>
            <a:r>
              <a:rPr lang="en-US" sz="3600" b="1" dirty="0" err="1"/>
              <a:t>nought</a:t>
            </a:r>
            <a:r>
              <a:rPr lang="en-US" sz="3600" b="1" dirty="0"/>
              <a:t>] is called the initial velocity. </a:t>
            </a:r>
            <a:endParaRPr lang="en-US" sz="3600" b="1" dirty="0" smtClean="0"/>
          </a:p>
          <a:p>
            <a:pPr>
              <a:lnSpc>
                <a:spcPct val="150000"/>
              </a:lnSpc>
            </a:pPr>
            <a:r>
              <a:rPr lang="en-US" sz="3600" b="1" dirty="0" smtClean="0"/>
              <a:t>It </a:t>
            </a:r>
            <a:r>
              <a:rPr lang="en-US" sz="3600" b="1" dirty="0"/>
              <a:t>is often thought of as the "first velocity"</a:t>
            </a:r>
          </a:p>
          <a:p>
            <a:endParaRPr lang="en-US" dirty="0"/>
          </a:p>
        </p:txBody>
      </p:sp>
    </p:spTree>
    <p:extLst>
      <p:ext uri="{BB962C8B-B14F-4D97-AF65-F5344CB8AC3E}">
        <p14:creationId xmlns:p14="http://schemas.microsoft.com/office/powerpoint/2010/main" val="4072905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normAutofit fontScale="90000"/>
          </a:bodyPr>
          <a:lstStyle/>
          <a:p>
            <a:r>
              <a:rPr lang="en-US" sz="3600">
                <a:latin typeface="Bookman Old Style" pitchFamily="18" charset="0"/>
              </a:rPr>
              <a:t>What is meant by </a:t>
            </a:r>
            <a:r>
              <a:rPr lang="en-US" sz="3600" i="1">
                <a:latin typeface="Bookman Old Style" pitchFamily="18" charset="0"/>
              </a:rPr>
              <a:t>unbalanced force?</a:t>
            </a:r>
          </a:p>
        </p:txBody>
      </p:sp>
      <p:pic>
        <p:nvPicPr>
          <p:cNvPr id="38297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27238" y="1820863"/>
            <a:ext cx="5091112" cy="24526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2980" name="Text Box 4"/>
          <p:cNvSpPr txBox="1">
            <a:spLocks noChangeArrowheads="1"/>
          </p:cNvSpPr>
          <p:nvPr/>
        </p:nvSpPr>
        <p:spPr bwMode="auto">
          <a:xfrm>
            <a:off x="609600" y="4876800"/>
            <a:ext cx="8001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sz="2000">
                <a:latin typeface="Bookman Old Style" pitchFamily="18" charset="0"/>
              </a:rPr>
              <a:t>If the forces on an object are equal and opposite, they are said to be balanced, and the object experiences no change in motion.  If they are not equal and opposite, then the forces are unbalanced and the motion of the object changes.</a:t>
            </a:r>
          </a:p>
        </p:txBody>
      </p:sp>
    </p:spTree>
    <p:extLst>
      <p:ext uri="{BB962C8B-B14F-4D97-AF65-F5344CB8AC3E}">
        <p14:creationId xmlns:p14="http://schemas.microsoft.com/office/powerpoint/2010/main" val="2134706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82979"/>
                                        </p:tgtEl>
                                        <p:attrNameLst>
                                          <p:attrName>style.visibility</p:attrName>
                                        </p:attrNameLst>
                                      </p:cBhvr>
                                      <p:to>
                                        <p:strVal val="visible"/>
                                      </p:to>
                                    </p:set>
                                    <p:animEffect transition="in" filter="fade">
                                      <p:cBhvr>
                                        <p:cTn id="7" dur="1000"/>
                                        <p:tgtEl>
                                          <p:spTgt spid="382979"/>
                                        </p:tgtEl>
                                      </p:cBhvr>
                                    </p:animEffect>
                                    <p:anim calcmode="lin" valueType="num">
                                      <p:cBhvr>
                                        <p:cTn id="8" dur="1000" fill="hold"/>
                                        <p:tgtEl>
                                          <p:spTgt spid="382979"/>
                                        </p:tgtEl>
                                        <p:attrNameLst>
                                          <p:attrName>ppt_x</p:attrName>
                                        </p:attrNameLst>
                                      </p:cBhvr>
                                      <p:tavLst>
                                        <p:tav tm="0">
                                          <p:val>
                                            <p:strVal val="#ppt_x"/>
                                          </p:val>
                                        </p:tav>
                                        <p:tav tm="100000">
                                          <p:val>
                                            <p:strVal val="#ppt_x"/>
                                          </p:val>
                                        </p:tav>
                                      </p:tavLst>
                                    </p:anim>
                                    <p:anim calcmode="lin" valueType="num">
                                      <p:cBhvr>
                                        <p:cTn id="9" dur="1000" fill="hold"/>
                                        <p:tgtEl>
                                          <p:spTgt spid="3829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2980"/>
                                        </p:tgtEl>
                                        <p:attrNameLst>
                                          <p:attrName>style.visibility</p:attrName>
                                        </p:attrNameLst>
                                      </p:cBhvr>
                                      <p:to>
                                        <p:strVal val="visible"/>
                                      </p:to>
                                    </p:set>
                                    <p:animEffect transition="in" filter="fade">
                                      <p:cBhvr>
                                        <p:cTn id="12" dur="1000"/>
                                        <p:tgtEl>
                                          <p:spTgt spid="382980"/>
                                        </p:tgtEl>
                                      </p:cBhvr>
                                    </p:animEffect>
                                    <p:anim calcmode="lin" valueType="num">
                                      <p:cBhvr>
                                        <p:cTn id="13" dur="1000" fill="hold"/>
                                        <p:tgtEl>
                                          <p:spTgt spid="382980"/>
                                        </p:tgtEl>
                                        <p:attrNameLst>
                                          <p:attrName>ppt_x</p:attrName>
                                        </p:attrNameLst>
                                      </p:cBhvr>
                                      <p:tavLst>
                                        <p:tav tm="0">
                                          <p:val>
                                            <p:strVal val="#ppt_x"/>
                                          </p:val>
                                        </p:tav>
                                        <p:tav tm="100000">
                                          <p:val>
                                            <p:strVal val="#ppt_x"/>
                                          </p:val>
                                        </p:tav>
                                      </p:tavLst>
                                    </p:anim>
                                    <p:anim calcmode="lin" valueType="num">
                                      <p:cBhvr>
                                        <p:cTn id="14" dur="1000" fill="hold"/>
                                        <p:tgtEl>
                                          <p:spTgt spid="382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8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r>
              <a:rPr lang="en-US" dirty="0"/>
              <a:t>Speed = distance /time</a:t>
            </a:r>
          </a:p>
          <a:p>
            <a:r>
              <a:rPr lang="en-US" dirty="0"/>
              <a:t>Velocity = distance /time + direction</a:t>
            </a:r>
          </a:p>
          <a:p>
            <a:pPr lvl="1"/>
            <a:r>
              <a:rPr lang="en-US" dirty="0"/>
              <a:t>You </a:t>
            </a:r>
            <a:r>
              <a:rPr lang="en-US" dirty="0" smtClean="0"/>
              <a:t>may </a:t>
            </a:r>
            <a:r>
              <a:rPr lang="en-US" dirty="0"/>
              <a:t>have constant speed &amp; velocity </a:t>
            </a:r>
            <a:r>
              <a:rPr lang="en-US" dirty="0" smtClean="0"/>
              <a:t>when </a:t>
            </a:r>
            <a:r>
              <a:rPr lang="en-US" dirty="0"/>
              <a:t>going </a:t>
            </a:r>
            <a:r>
              <a:rPr lang="en-US" dirty="0" smtClean="0"/>
              <a:t>straight</a:t>
            </a:r>
          </a:p>
          <a:p>
            <a:pPr lvl="1"/>
            <a:r>
              <a:rPr lang="en-US" dirty="0" smtClean="0"/>
              <a:t>If you are changing direction they are not the same</a:t>
            </a:r>
            <a:endParaRPr lang="en-US" dirty="0"/>
          </a:p>
          <a:p>
            <a:pPr lvl="1"/>
            <a:r>
              <a:rPr lang="en-US" dirty="0" smtClean="0"/>
              <a:t>Constant velocity</a:t>
            </a:r>
          </a:p>
          <a:p>
            <a:pPr lvl="1"/>
            <a:r>
              <a:rPr lang="en-US" dirty="0" smtClean="0"/>
              <a:t>Instantaneous velocity</a:t>
            </a:r>
          </a:p>
          <a:p>
            <a:pPr lvl="1"/>
            <a:r>
              <a:rPr lang="en-US" dirty="0" smtClean="0"/>
              <a:t>Average velocity</a:t>
            </a:r>
            <a:endParaRPr lang="en-US" dirty="0"/>
          </a:p>
        </p:txBody>
      </p:sp>
    </p:spTree>
    <p:extLst>
      <p:ext uri="{BB962C8B-B14F-4D97-AF65-F5344CB8AC3E}">
        <p14:creationId xmlns:p14="http://schemas.microsoft.com/office/powerpoint/2010/main" val="40003707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Acceleration</a:t>
            </a:r>
          </a:p>
        </p:txBody>
      </p:sp>
      <p:pic>
        <p:nvPicPr>
          <p:cNvPr id="409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646809" y="1600200"/>
            <a:ext cx="165938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half" idx="2"/>
          </p:nvPr>
        </p:nvSpPr>
        <p:spPr/>
        <p:txBody>
          <a:bodyPr/>
          <a:lstStyle/>
          <a:p>
            <a:r>
              <a:rPr lang="en-US" dirty="0"/>
              <a:t>it is a rate of a </a:t>
            </a:r>
            <a:r>
              <a:rPr lang="en-US" dirty="0" smtClean="0"/>
              <a:t>rate</a:t>
            </a:r>
          </a:p>
          <a:p>
            <a:pPr>
              <a:lnSpc>
                <a:spcPct val="150000"/>
              </a:lnSpc>
            </a:pPr>
            <a:r>
              <a:rPr lang="en-US" dirty="0"/>
              <a:t>Acceleration is not velocity, nor is it even a change in velocity. Acceleration is the rate at which velocity itself changes</a:t>
            </a:r>
          </a:p>
        </p:txBody>
      </p:sp>
    </p:spTree>
    <p:extLst>
      <p:ext uri="{BB962C8B-B14F-4D97-AF65-F5344CB8AC3E}">
        <p14:creationId xmlns:p14="http://schemas.microsoft.com/office/powerpoint/2010/main" val="18598250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r>
              <a:rPr lang="en-US"/>
              <a:t>Velocity and acceleration</a:t>
            </a:r>
          </a:p>
        </p:txBody>
      </p:sp>
      <p:sp>
        <p:nvSpPr>
          <p:cNvPr id="317443" name="Rectangle 3"/>
          <p:cNvSpPr>
            <a:spLocks noGrp="1" noChangeArrowheads="1"/>
          </p:cNvSpPr>
          <p:nvPr>
            <p:ph type="body" idx="1"/>
          </p:nvPr>
        </p:nvSpPr>
        <p:spPr/>
        <p:txBody>
          <a:bodyPr/>
          <a:lstStyle/>
          <a:p>
            <a:r>
              <a:rPr lang="en-US" sz="3600"/>
              <a:t>Velocity describes the speed and direction of a moving body</a:t>
            </a:r>
          </a:p>
          <a:p>
            <a:r>
              <a:rPr lang="en-US" sz="3600"/>
              <a:t>Acceleration is the rate of change in velocity</a:t>
            </a:r>
          </a:p>
        </p:txBody>
      </p:sp>
    </p:spTree>
    <p:extLst>
      <p:ext uri="{BB962C8B-B14F-4D97-AF65-F5344CB8AC3E}">
        <p14:creationId xmlns:p14="http://schemas.microsoft.com/office/powerpoint/2010/main" val="34124131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eaLnBrk="1" hangingPunct="1"/>
            <a:r>
              <a:rPr lang="en-US" smtClean="0"/>
              <a:t>Acceleration</a:t>
            </a:r>
          </a:p>
        </p:txBody>
      </p:sp>
      <p:sp>
        <p:nvSpPr>
          <p:cNvPr id="43018" name="Text Box 10"/>
          <p:cNvSpPr txBox="1">
            <a:spLocks noChangeArrowheads="1"/>
          </p:cNvSpPr>
          <p:nvPr/>
        </p:nvSpPr>
        <p:spPr bwMode="auto">
          <a:xfrm>
            <a:off x="370681" y="2362200"/>
            <a:ext cx="8121650" cy="2343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nSpc>
                <a:spcPct val="150000"/>
              </a:lnSpc>
            </a:pPr>
            <a:r>
              <a:rPr lang="en-US" sz="2000" dirty="0"/>
              <a:t>Note: An object accelerates anytime its velocity changes. </a:t>
            </a:r>
          </a:p>
          <a:p>
            <a:pPr>
              <a:lnSpc>
                <a:spcPct val="150000"/>
              </a:lnSpc>
            </a:pPr>
            <a:r>
              <a:rPr lang="en-US" sz="2000" dirty="0"/>
              <a:t>Examples include:</a:t>
            </a:r>
          </a:p>
          <a:p>
            <a:pPr>
              <a:lnSpc>
                <a:spcPct val="150000"/>
              </a:lnSpc>
            </a:pPr>
            <a:r>
              <a:rPr lang="en-US" sz="2000" dirty="0"/>
              <a:t>	Object speeds up.</a:t>
            </a:r>
          </a:p>
          <a:p>
            <a:pPr>
              <a:lnSpc>
                <a:spcPct val="150000"/>
              </a:lnSpc>
            </a:pPr>
            <a:r>
              <a:rPr lang="en-US" sz="2000" dirty="0"/>
              <a:t>	Object slows down (speed decreases).</a:t>
            </a:r>
          </a:p>
          <a:p>
            <a:pPr>
              <a:lnSpc>
                <a:spcPct val="150000"/>
              </a:lnSpc>
            </a:pPr>
            <a:r>
              <a:rPr lang="en-US" sz="2000" dirty="0"/>
              <a:t>	Object speed constant but direction changes (curved path)</a:t>
            </a:r>
          </a:p>
        </p:txBody>
      </p:sp>
      <p:sp>
        <p:nvSpPr>
          <p:cNvPr id="43019" name="Text Box 11"/>
          <p:cNvSpPr txBox="1">
            <a:spLocks noChangeArrowheads="1"/>
          </p:cNvSpPr>
          <p:nvPr/>
        </p:nvSpPr>
        <p:spPr bwMode="auto">
          <a:xfrm>
            <a:off x="1000125" y="5475288"/>
            <a:ext cx="6862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2400">
                <a:solidFill>
                  <a:schemeClr val="hlink"/>
                </a:solidFill>
              </a:rPr>
              <a:t>Best example of acceleration is objects in free fall</a:t>
            </a:r>
          </a:p>
        </p:txBody>
      </p:sp>
    </p:spTree>
    <p:extLst>
      <p:ext uri="{BB962C8B-B14F-4D97-AF65-F5344CB8AC3E}">
        <p14:creationId xmlns:p14="http://schemas.microsoft.com/office/powerpoint/2010/main" val="36257124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8" grpId="0"/>
      <p:bldP spid="430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76600" cy="3306762"/>
          </a:xfrm>
        </p:spPr>
        <p:txBody>
          <a:bodyPr/>
          <a:lstStyle/>
          <a:p>
            <a:r>
              <a:rPr lang="en-US" dirty="0" smtClean="0"/>
              <a:t>Acceleration</a:t>
            </a:r>
            <a:endParaRPr lang="en-US" dirty="0"/>
          </a:p>
        </p:txBody>
      </p:sp>
      <p:sp>
        <p:nvSpPr>
          <p:cNvPr id="6" name="Content Placeholder 5"/>
          <p:cNvSpPr>
            <a:spLocks noGrp="1"/>
          </p:cNvSpPr>
          <p:nvPr>
            <p:ph sz="half" idx="2"/>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43299"/>
            <a:ext cx="4049486"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120" y="1371599"/>
            <a:ext cx="3611880" cy="5334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33593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85800" y="609600"/>
            <a:ext cx="7772400" cy="533400"/>
          </a:xfrm>
        </p:spPr>
        <p:txBody>
          <a:bodyPr>
            <a:normAutofit fontScale="90000"/>
          </a:bodyPr>
          <a:lstStyle/>
          <a:p>
            <a:r>
              <a:rPr lang="en-US" smtClean="0"/>
              <a:t>Uniform or constant Acceleration</a:t>
            </a:r>
          </a:p>
        </p:txBody>
      </p:sp>
      <p:sp>
        <p:nvSpPr>
          <p:cNvPr id="44035" name="Rectangle 3"/>
          <p:cNvSpPr>
            <a:spLocks noGrp="1" noChangeArrowheads="1"/>
          </p:cNvSpPr>
          <p:nvPr>
            <p:ph type="body" idx="1"/>
          </p:nvPr>
        </p:nvSpPr>
        <p:spPr>
          <a:xfrm>
            <a:off x="533400" y="1981200"/>
            <a:ext cx="7924800" cy="4114800"/>
          </a:xfrm>
        </p:spPr>
        <p:txBody>
          <a:bodyPr/>
          <a:lstStyle/>
          <a:p>
            <a:r>
              <a:rPr lang="en-US" sz="4400" dirty="0" smtClean="0"/>
              <a:t>Does not change</a:t>
            </a:r>
          </a:p>
          <a:p>
            <a:r>
              <a:rPr lang="en-US" sz="4400" dirty="0" smtClean="0"/>
              <a:t>velocity-time graph = straight line</a:t>
            </a:r>
          </a:p>
          <a:p>
            <a:r>
              <a:rPr lang="en-US" sz="4400" u="sng" dirty="0" smtClean="0">
                <a:solidFill>
                  <a:schemeClr val="accent2"/>
                </a:solidFill>
              </a:rPr>
              <a:t>initial velocity</a:t>
            </a:r>
            <a:r>
              <a:rPr lang="en-US" sz="4400" dirty="0" smtClean="0"/>
              <a:t>- when the clock reading is zero</a:t>
            </a:r>
            <a:endParaRPr lang="en-US" dirty="0" smtClean="0"/>
          </a:p>
        </p:txBody>
      </p:sp>
    </p:spTree>
    <p:extLst>
      <p:ext uri="{BB962C8B-B14F-4D97-AF65-F5344CB8AC3E}">
        <p14:creationId xmlns:p14="http://schemas.microsoft.com/office/powerpoint/2010/main" val="18133010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 Causes Acceleration</a:t>
            </a:r>
          </a:p>
        </p:txBody>
      </p:sp>
      <p:sp>
        <p:nvSpPr>
          <p:cNvPr id="3" name="Content Placeholder 2"/>
          <p:cNvSpPr>
            <a:spLocks noGrp="1"/>
          </p:cNvSpPr>
          <p:nvPr>
            <p:ph idx="1"/>
          </p:nvPr>
        </p:nvSpPr>
        <p:spPr/>
        <p:txBody>
          <a:bodyPr>
            <a:normAutofit fontScale="92500" lnSpcReduction="20000"/>
          </a:bodyPr>
          <a:lstStyle/>
          <a:p>
            <a:r>
              <a:rPr lang="en-US" dirty="0"/>
              <a:t>Consider a hockey puck at rest on ice. Apply a </a:t>
            </a:r>
            <a:r>
              <a:rPr lang="en-US" b="1" dirty="0"/>
              <a:t>force,</a:t>
            </a:r>
            <a:r>
              <a:rPr lang="en-US" dirty="0"/>
              <a:t> and it starts to move—it accelerates. </a:t>
            </a:r>
            <a:endParaRPr lang="en-US" dirty="0" smtClean="0"/>
          </a:p>
          <a:p>
            <a:endParaRPr lang="en-US" dirty="0" smtClean="0"/>
          </a:p>
          <a:p>
            <a:r>
              <a:rPr lang="en-US" dirty="0" smtClean="0"/>
              <a:t>When a force is no longer pushing the puck- it  </a:t>
            </a:r>
            <a:r>
              <a:rPr lang="en-US" dirty="0"/>
              <a:t>moves at constant velocity</a:t>
            </a:r>
            <a:r>
              <a:rPr lang="en-US" dirty="0" smtClean="0"/>
              <a:t>.</a:t>
            </a:r>
          </a:p>
          <a:p>
            <a:endParaRPr lang="en-US" dirty="0" smtClean="0"/>
          </a:p>
          <a:p>
            <a:r>
              <a:rPr lang="en-US" dirty="0" smtClean="0"/>
              <a:t>Apply </a:t>
            </a:r>
            <a:r>
              <a:rPr lang="en-US" dirty="0"/>
              <a:t>another force by striking the puck again, and again the motion changes. </a:t>
            </a:r>
            <a:endParaRPr lang="en-US" dirty="0" smtClean="0"/>
          </a:p>
          <a:p>
            <a:endParaRPr lang="en-US" dirty="0"/>
          </a:p>
          <a:p>
            <a:r>
              <a:rPr lang="en-US" b="1" dirty="0" smtClean="0">
                <a:solidFill>
                  <a:srgbClr val="FF0000"/>
                </a:solidFill>
              </a:rPr>
              <a:t>Applied </a:t>
            </a:r>
            <a:r>
              <a:rPr lang="en-US" b="1" dirty="0">
                <a:solidFill>
                  <a:srgbClr val="FF0000"/>
                </a:solidFill>
              </a:rPr>
              <a:t>force produces acceleration.</a:t>
            </a:r>
          </a:p>
        </p:txBody>
      </p:sp>
    </p:spTree>
    <p:extLst>
      <p:ext uri="{BB962C8B-B14F-4D97-AF65-F5344CB8AC3E}">
        <p14:creationId xmlns:p14="http://schemas.microsoft.com/office/powerpoint/2010/main" val="27196739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t>Crash Safety</a:t>
            </a:r>
          </a:p>
        </p:txBody>
      </p:sp>
      <p:sp>
        <p:nvSpPr>
          <p:cNvPr id="48131" name="Rectangle 3"/>
          <p:cNvSpPr>
            <a:spLocks noGrp="1" noChangeArrowheads="1"/>
          </p:cNvSpPr>
          <p:nvPr>
            <p:ph type="body" idx="1"/>
          </p:nvPr>
        </p:nvSpPr>
        <p:spPr/>
        <p:txBody>
          <a:bodyPr/>
          <a:lstStyle/>
          <a:p>
            <a:pPr eaLnBrk="1" hangingPunct="1">
              <a:lnSpc>
                <a:spcPct val="90000"/>
              </a:lnSpc>
            </a:pPr>
            <a:r>
              <a:rPr lang="en-US" smtClean="0"/>
              <a:t>During a crash, your body continues to move at the same rate of speed.</a:t>
            </a:r>
          </a:p>
          <a:p>
            <a:pPr eaLnBrk="1" hangingPunct="1">
              <a:lnSpc>
                <a:spcPct val="90000"/>
              </a:lnSpc>
            </a:pPr>
            <a:r>
              <a:rPr lang="en-US" smtClean="0"/>
              <a:t>An abrupt stop at 50 m/hr would have you hitting the steering wheel/windshield at that speed.</a:t>
            </a:r>
          </a:p>
          <a:p>
            <a:pPr eaLnBrk="1" hangingPunct="1">
              <a:lnSpc>
                <a:spcPct val="90000"/>
              </a:lnSpc>
            </a:pPr>
            <a:r>
              <a:rPr lang="en-US" smtClean="0"/>
              <a:t>Things that slow the time of impact can save your life.</a:t>
            </a:r>
          </a:p>
        </p:txBody>
      </p:sp>
    </p:spTree>
    <p:extLst>
      <p:ext uri="{BB962C8B-B14F-4D97-AF65-F5344CB8AC3E}">
        <p14:creationId xmlns:p14="http://schemas.microsoft.com/office/powerpoint/2010/main" val="9509210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Crash Safety</a:t>
            </a:r>
          </a:p>
        </p:txBody>
      </p:sp>
      <p:sp>
        <p:nvSpPr>
          <p:cNvPr id="49155" name="Rectangle 3"/>
          <p:cNvSpPr>
            <a:spLocks noGrp="1" noChangeArrowheads="1"/>
          </p:cNvSpPr>
          <p:nvPr>
            <p:ph type="body" idx="1"/>
          </p:nvPr>
        </p:nvSpPr>
        <p:spPr/>
        <p:txBody>
          <a:bodyPr/>
          <a:lstStyle/>
          <a:p>
            <a:pPr eaLnBrk="1" hangingPunct="1">
              <a:lnSpc>
                <a:spcPct val="90000"/>
              </a:lnSpc>
            </a:pPr>
            <a:r>
              <a:rPr lang="en-US" smtClean="0"/>
              <a:t>The force needed to slow a person from 50 km/h to zero in 0.1 sec is equal to 14 X the body weight.</a:t>
            </a:r>
          </a:p>
          <a:p>
            <a:pPr eaLnBrk="1" hangingPunct="1">
              <a:lnSpc>
                <a:spcPct val="90000"/>
              </a:lnSpc>
            </a:pPr>
            <a:r>
              <a:rPr lang="en-US" smtClean="0"/>
              <a:t>Seat belts allows your body to slow at the same rate as the seat</a:t>
            </a:r>
          </a:p>
          <a:p>
            <a:pPr eaLnBrk="1" hangingPunct="1">
              <a:lnSpc>
                <a:spcPct val="90000"/>
              </a:lnSpc>
            </a:pPr>
            <a:r>
              <a:rPr lang="en-US" smtClean="0"/>
              <a:t>Seatbelt</a:t>
            </a:r>
          </a:p>
          <a:p>
            <a:pPr eaLnBrk="1" hangingPunct="1">
              <a:lnSpc>
                <a:spcPct val="90000"/>
              </a:lnSpc>
            </a:pPr>
            <a:r>
              <a:rPr lang="en-US" smtClean="0"/>
              <a:t>Air bags</a:t>
            </a:r>
          </a:p>
          <a:p>
            <a:pPr eaLnBrk="1" hangingPunct="1">
              <a:lnSpc>
                <a:spcPct val="90000"/>
              </a:lnSpc>
            </a:pPr>
            <a:r>
              <a:rPr lang="en-US" smtClean="0"/>
              <a:t>?</a:t>
            </a:r>
          </a:p>
        </p:txBody>
      </p:sp>
    </p:spTree>
    <p:extLst>
      <p:ext uri="{BB962C8B-B14F-4D97-AF65-F5344CB8AC3E}">
        <p14:creationId xmlns:p14="http://schemas.microsoft.com/office/powerpoint/2010/main" val="28075712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z="3600" smtClean="0"/>
              <a:t>3.4  Connecting Motion w Forces</a:t>
            </a:r>
          </a:p>
        </p:txBody>
      </p:sp>
      <p:sp>
        <p:nvSpPr>
          <p:cNvPr id="50179" name="Rectangle 3"/>
          <p:cNvSpPr>
            <a:spLocks noGrp="1" noChangeArrowheads="1"/>
          </p:cNvSpPr>
          <p:nvPr>
            <p:ph type="body" sz="half" idx="1"/>
          </p:nvPr>
        </p:nvSpPr>
        <p:spPr/>
        <p:txBody>
          <a:bodyPr/>
          <a:lstStyle/>
          <a:p>
            <a:pPr eaLnBrk="1" hangingPunct="1"/>
            <a:r>
              <a:rPr lang="en-US" smtClean="0"/>
              <a:t>Force</a:t>
            </a:r>
          </a:p>
          <a:p>
            <a:pPr eaLnBrk="1" hangingPunct="1"/>
            <a:r>
              <a:rPr lang="en-US" smtClean="0"/>
              <a:t>A push or a pull</a:t>
            </a:r>
          </a:p>
          <a:p>
            <a:pPr eaLnBrk="1" hangingPunct="1"/>
            <a:endParaRPr lang="en-US" smtClean="0"/>
          </a:p>
          <a:p>
            <a:pPr eaLnBrk="1" hangingPunct="1"/>
            <a:r>
              <a:rPr lang="en-US" smtClean="0"/>
              <a:t>Can change the motion of objects</a:t>
            </a:r>
          </a:p>
          <a:p>
            <a:pPr eaLnBrk="1" hangingPunct="1"/>
            <a:r>
              <a:rPr lang="en-US" smtClean="0"/>
              <a:t>Balanced forces- equal &amp; opposite</a:t>
            </a:r>
          </a:p>
          <a:p>
            <a:pPr eaLnBrk="1" hangingPunct="1"/>
            <a:r>
              <a:rPr lang="en-US" smtClean="0"/>
              <a:t>Unbalanced- </a:t>
            </a:r>
          </a:p>
        </p:txBody>
      </p:sp>
      <p:sp>
        <p:nvSpPr>
          <p:cNvPr id="50180" name="Rectangle 4"/>
          <p:cNvSpPr>
            <a:spLocks noGrp="1" noChangeArrowheads="1"/>
          </p:cNvSpPr>
          <p:nvPr>
            <p:ph type="body" sz="half" idx="2"/>
          </p:nvPr>
        </p:nvSpPr>
        <p:spPr/>
        <p:txBody>
          <a:bodyPr/>
          <a:lstStyle/>
          <a:p>
            <a:pPr eaLnBrk="1" hangingPunct="1"/>
            <a:endParaRPr lang="en-US" smtClean="0"/>
          </a:p>
        </p:txBody>
      </p:sp>
      <p:pic>
        <p:nvPicPr>
          <p:cNvPr id="50181" name="Picture 5" descr="fo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4113" y="1219200"/>
            <a:ext cx="4179887"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3040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p:txBody>
          <a:bodyPr/>
          <a:lstStyle/>
          <a:p>
            <a:r>
              <a:rPr lang="en-US" sz="3600">
                <a:latin typeface="Bookman Old Style" pitchFamily="18" charset="0"/>
              </a:rPr>
              <a:t>More Examples from Real Life</a:t>
            </a:r>
          </a:p>
        </p:txBody>
      </p:sp>
      <p:sp>
        <p:nvSpPr>
          <p:cNvPr id="389123" name="Text Box 3"/>
          <p:cNvSpPr txBox="1">
            <a:spLocks noChangeArrowheads="1"/>
          </p:cNvSpPr>
          <p:nvPr/>
        </p:nvSpPr>
        <p:spPr bwMode="auto">
          <a:xfrm>
            <a:off x="457200" y="1447800"/>
            <a:ext cx="52578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2000">
                <a:latin typeface="Bookman Old Style" pitchFamily="18" charset="0"/>
              </a:rPr>
              <a:t>A powerful locomotive begins to pull a long line of boxcars that were sitting at rest.  Since the boxcars are so massive, they have a great deal of inertia and it takes a large force to change their motion.  Once they are moving, it takes a large force to stop them.</a:t>
            </a:r>
          </a:p>
        </p:txBody>
      </p:sp>
      <p:pic>
        <p:nvPicPr>
          <p:cNvPr id="389124" name="Picture 4" descr="MCj025111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1828800"/>
            <a:ext cx="2071688" cy="1660525"/>
          </a:xfrm>
          <a:prstGeom prst="rect">
            <a:avLst/>
          </a:prstGeom>
          <a:noFill/>
          <a:extLst>
            <a:ext uri="{909E8E84-426E-40DD-AFC4-6F175D3DCCD1}">
              <a14:hiddenFill xmlns:a14="http://schemas.microsoft.com/office/drawing/2010/main">
                <a:solidFill>
                  <a:srgbClr val="FFFFFF"/>
                </a:solidFill>
              </a14:hiddenFill>
            </a:ext>
          </a:extLst>
        </p:spPr>
      </p:pic>
      <p:pic>
        <p:nvPicPr>
          <p:cNvPr id="389125" name="Picture 5" descr="MCj0197385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4267200"/>
            <a:ext cx="2514600" cy="1997075"/>
          </a:xfrm>
          <a:prstGeom prst="rect">
            <a:avLst/>
          </a:prstGeom>
          <a:noFill/>
          <a:extLst>
            <a:ext uri="{909E8E84-426E-40DD-AFC4-6F175D3DCCD1}">
              <a14:hiddenFill xmlns:a14="http://schemas.microsoft.com/office/drawing/2010/main">
                <a:solidFill>
                  <a:srgbClr val="FFFFFF"/>
                </a:solidFill>
              </a14:hiddenFill>
            </a:ext>
          </a:extLst>
        </p:spPr>
      </p:pic>
      <p:sp>
        <p:nvSpPr>
          <p:cNvPr id="389126" name="Text Box 6"/>
          <p:cNvSpPr txBox="1">
            <a:spLocks noChangeArrowheads="1"/>
          </p:cNvSpPr>
          <p:nvPr/>
        </p:nvSpPr>
        <p:spPr bwMode="auto">
          <a:xfrm>
            <a:off x="4191000" y="4267200"/>
            <a:ext cx="43434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pPr>
            <a:r>
              <a:rPr lang="en-US" sz="2000">
                <a:latin typeface="Bookman Old Style" pitchFamily="18" charset="0"/>
              </a:rPr>
              <a:t>On your way to school, a bug flies into your windshield.  Since the bug is so small, it has very little inertia and exerts a very small force on your car (so small that you don’t even feel it).</a:t>
            </a:r>
          </a:p>
        </p:txBody>
      </p:sp>
    </p:spTree>
    <p:extLst>
      <p:ext uri="{BB962C8B-B14F-4D97-AF65-F5344CB8AC3E}">
        <p14:creationId xmlns:p14="http://schemas.microsoft.com/office/powerpoint/2010/main" val="1550251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23"/>
                                        </p:tgtEl>
                                        <p:attrNameLst>
                                          <p:attrName>style.visibility</p:attrName>
                                        </p:attrNameLst>
                                      </p:cBhvr>
                                      <p:to>
                                        <p:strVal val="visible"/>
                                      </p:to>
                                    </p:set>
                                    <p:animEffect transition="in" filter="fade">
                                      <p:cBhvr>
                                        <p:cTn id="7" dur="1000"/>
                                        <p:tgtEl>
                                          <p:spTgt spid="389123"/>
                                        </p:tgtEl>
                                      </p:cBhvr>
                                    </p:animEffect>
                                    <p:anim calcmode="lin" valueType="num">
                                      <p:cBhvr>
                                        <p:cTn id="8" dur="1000" fill="hold"/>
                                        <p:tgtEl>
                                          <p:spTgt spid="389123"/>
                                        </p:tgtEl>
                                        <p:attrNameLst>
                                          <p:attrName>ppt_x</p:attrName>
                                        </p:attrNameLst>
                                      </p:cBhvr>
                                      <p:tavLst>
                                        <p:tav tm="0">
                                          <p:val>
                                            <p:strVal val="#ppt_x"/>
                                          </p:val>
                                        </p:tav>
                                        <p:tav tm="100000">
                                          <p:val>
                                            <p:strVal val="#ppt_x"/>
                                          </p:val>
                                        </p:tav>
                                      </p:tavLst>
                                    </p:anim>
                                    <p:anim calcmode="lin" valueType="num">
                                      <p:cBhvr>
                                        <p:cTn id="9" dur="1000" fill="hold"/>
                                        <p:tgtEl>
                                          <p:spTgt spid="3891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9124"/>
                                        </p:tgtEl>
                                        <p:attrNameLst>
                                          <p:attrName>style.visibility</p:attrName>
                                        </p:attrNameLst>
                                      </p:cBhvr>
                                      <p:to>
                                        <p:strVal val="visible"/>
                                      </p:to>
                                    </p:set>
                                    <p:animEffect transition="in" filter="fade">
                                      <p:cBhvr>
                                        <p:cTn id="12" dur="1000"/>
                                        <p:tgtEl>
                                          <p:spTgt spid="389124"/>
                                        </p:tgtEl>
                                      </p:cBhvr>
                                    </p:animEffect>
                                    <p:anim calcmode="lin" valueType="num">
                                      <p:cBhvr>
                                        <p:cTn id="13" dur="1000" fill="hold"/>
                                        <p:tgtEl>
                                          <p:spTgt spid="389124"/>
                                        </p:tgtEl>
                                        <p:attrNameLst>
                                          <p:attrName>ppt_x</p:attrName>
                                        </p:attrNameLst>
                                      </p:cBhvr>
                                      <p:tavLst>
                                        <p:tav tm="0">
                                          <p:val>
                                            <p:strVal val="#ppt_x"/>
                                          </p:val>
                                        </p:tav>
                                        <p:tav tm="100000">
                                          <p:val>
                                            <p:strVal val="#ppt_x"/>
                                          </p:val>
                                        </p:tav>
                                      </p:tavLst>
                                    </p:anim>
                                    <p:anim calcmode="lin" valueType="num">
                                      <p:cBhvr>
                                        <p:cTn id="14" dur="1000" fill="hold"/>
                                        <p:tgtEl>
                                          <p:spTgt spid="38912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89125"/>
                                        </p:tgtEl>
                                        <p:attrNameLst>
                                          <p:attrName>style.visibility</p:attrName>
                                        </p:attrNameLst>
                                      </p:cBhvr>
                                      <p:to>
                                        <p:strVal val="visible"/>
                                      </p:to>
                                    </p:set>
                                    <p:animEffect transition="in" filter="fade">
                                      <p:cBhvr>
                                        <p:cTn id="19" dur="1000"/>
                                        <p:tgtEl>
                                          <p:spTgt spid="389125"/>
                                        </p:tgtEl>
                                      </p:cBhvr>
                                    </p:animEffect>
                                    <p:anim calcmode="lin" valueType="num">
                                      <p:cBhvr>
                                        <p:cTn id="20" dur="1000" fill="hold"/>
                                        <p:tgtEl>
                                          <p:spTgt spid="389125"/>
                                        </p:tgtEl>
                                        <p:attrNameLst>
                                          <p:attrName>ppt_x</p:attrName>
                                        </p:attrNameLst>
                                      </p:cBhvr>
                                      <p:tavLst>
                                        <p:tav tm="0">
                                          <p:val>
                                            <p:strVal val="#ppt_x"/>
                                          </p:val>
                                        </p:tav>
                                        <p:tav tm="100000">
                                          <p:val>
                                            <p:strVal val="#ppt_x"/>
                                          </p:val>
                                        </p:tav>
                                      </p:tavLst>
                                    </p:anim>
                                    <p:anim calcmode="lin" valueType="num">
                                      <p:cBhvr>
                                        <p:cTn id="21" dur="1000" fill="hold"/>
                                        <p:tgtEl>
                                          <p:spTgt spid="38912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89126"/>
                                        </p:tgtEl>
                                        <p:attrNameLst>
                                          <p:attrName>style.visibility</p:attrName>
                                        </p:attrNameLst>
                                      </p:cBhvr>
                                      <p:to>
                                        <p:strVal val="visible"/>
                                      </p:to>
                                    </p:set>
                                    <p:animEffect transition="in" filter="fade">
                                      <p:cBhvr>
                                        <p:cTn id="24" dur="1000"/>
                                        <p:tgtEl>
                                          <p:spTgt spid="389126"/>
                                        </p:tgtEl>
                                      </p:cBhvr>
                                    </p:animEffect>
                                    <p:anim calcmode="lin" valueType="num">
                                      <p:cBhvr>
                                        <p:cTn id="25" dur="1000" fill="hold"/>
                                        <p:tgtEl>
                                          <p:spTgt spid="389126"/>
                                        </p:tgtEl>
                                        <p:attrNameLst>
                                          <p:attrName>ppt_x</p:attrName>
                                        </p:attrNameLst>
                                      </p:cBhvr>
                                      <p:tavLst>
                                        <p:tav tm="0">
                                          <p:val>
                                            <p:strVal val="#ppt_x"/>
                                          </p:val>
                                        </p:tav>
                                        <p:tav tm="100000">
                                          <p:val>
                                            <p:strVal val="#ppt_x"/>
                                          </p:val>
                                        </p:tav>
                                      </p:tavLst>
                                    </p:anim>
                                    <p:anim calcmode="lin" valueType="num">
                                      <p:cBhvr>
                                        <p:cTn id="26" dur="1000" fill="hold"/>
                                        <p:tgtEl>
                                          <p:spTgt spid="389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3" grpId="0"/>
      <p:bldP spid="38912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Force</a:t>
            </a:r>
            <a:endParaRPr lang="en-US" dirty="0"/>
          </a:p>
        </p:txBody>
      </p:sp>
      <p:sp>
        <p:nvSpPr>
          <p:cNvPr id="3" name="Text Placeholder 2"/>
          <p:cNvSpPr>
            <a:spLocks noGrp="1"/>
          </p:cNvSpPr>
          <p:nvPr>
            <p:ph type="body" sz="half" idx="1"/>
          </p:nvPr>
        </p:nvSpPr>
        <p:spPr/>
        <p:txBody>
          <a:bodyPr>
            <a:normAutofit fontScale="92500"/>
          </a:bodyPr>
          <a:lstStyle/>
          <a:p>
            <a:pPr marL="609600" indent="-609600">
              <a:lnSpc>
                <a:spcPct val="150000"/>
              </a:lnSpc>
            </a:pPr>
            <a:r>
              <a:rPr lang="en-US" dirty="0"/>
              <a:t>The sum of forces is called the </a:t>
            </a:r>
            <a:r>
              <a:rPr lang="en-US" b="1" u="sng" dirty="0"/>
              <a:t>net force</a:t>
            </a:r>
            <a:r>
              <a:rPr lang="en-US" dirty="0"/>
              <a:t>.</a:t>
            </a:r>
          </a:p>
          <a:p>
            <a:pPr marL="609600" indent="-609600">
              <a:lnSpc>
                <a:spcPct val="150000"/>
              </a:lnSpc>
            </a:pPr>
            <a:r>
              <a:rPr lang="en-US" dirty="0"/>
              <a:t>If the net force is not zero, the applied forces are </a:t>
            </a:r>
            <a:r>
              <a:rPr lang="en-US" b="1" u="sng" dirty="0"/>
              <a:t>unbalanced</a:t>
            </a:r>
            <a:r>
              <a:rPr lang="en-US" dirty="0"/>
              <a:t>.</a:t>
            </a:r>
          </a:p>
          <a:p>
            <a:pPr>
              <a:lnSpc>
                <a:spcPct val="150000"/>
              </a:lnSpc>
            </a:pPr>
            <a:endParaRPr lang="en-US" dirty="0"/>
          </a:p>
        </p:txBody>
      </p:sp>
      <p:sp>
        <p:nvSpPr>
          <p:cNvPr id="4" name="Content Placeholder 3"/>
          <p:cNvSpPr>
            <a:spLocks noGrp="1"/>
          </p:cNvSpPr>
          <p:nvPr>
            <p:ph sz="half" idx="2"/>
          </p:nvPr>
        </p:nvSpPr>
        <p:spPr/>
        <p:txBody>
          <a:bodyPr>
            <a:normAutofit fontScale="92500"/>
          </a:bodyPr>
          <a:lstStyle/>
          <a:p>
            <a:pPr>
              <a:lnSpc>
                <a:spcPct val="150000"/>
              </a:lnSpc>
            </a:pPr>
            <a:r>
              <a:rPr lang="en-US" dirty="0"/>
              <a:t>If the net forces are zero, the applied forces are balanced and cancel each other out.  The object is in </a:t>
            </a:r>
            <a:r>
              <a:rPr lang="en-US" b="1" u="sng" dirty="0"/>
              <a:t>equilibrium</a:t>
            </a:r>
            <a:r>
              <a:rPr lang="en-US" dirty="0"/>
              <a:t>.</a:t>
            </a:r>
          </a:p>
          <a:p>
            <a:endParaRPr lang="en-US" dirty="0"/>
          </a:p>
        </p:txBody>
      </p:sp>
    </p:spTree>
    <p:extLst>
      <p:ext uri="{BB962C8B-B14F-4D97-AF65-F5344CB8AC3E}">
        <p14:creationId xmlns:p14="http://schemas.microsoft.com/office/powerpoint/2010/main" val="19166592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a:xfrm>
            <a:off x="4876800" y="274638"/>
            <a:ext cx="3810000" cy="1143000"/>
          </a:xfrm>
        </p:spPr>
        <p:txBody>
          <a:bodyPr/>
          <a:lstStyle/>
          <a:p>
            <a:r>
              <a:rPr lang="en-US" dirty="0"/>
              <a:t>Friction</a:t>
            </a:r>
          </a:p>
        </p:txBody>
      </p:sp>
      <p:sp>
        <p:nvSpPr>
          <p:cNvPr id="354307" name="Rectangle 3"/>
          <p:cNvSpPr>
            <a:spLocks noGrp="1" noChangeArrowheads="1"/>
          </p:cNvSpPr>
          <p:nvPr>
            <p:ph type="body" sz="half" idx="1"/>
          </p:nvPr>
        </p:nvSpPr>
        <p:spPr>
          <a:xfrm>
            <a:off x="457200" y="685800"/>
            <a:ext cx="4038600" cy="5440363"/>
          </a:xfrm>
        </p:spPr>
        <p:txBody>
          <a:bodyPr>
            <a:noAutofit/>
          </a:bodyPr>
          <a:lstStyle/>
          <a:p>
            <a:pPr>
              <a:lnSpc>
                <a:spcPct val="170000"/>
              </a:lnSpc>
            </a:pPr>
            <a:r>
              <a:rPr lang="en-US" sz="2400" b="1" dirty="0"/>
              <a:t>Force that opposes the motion between 2 surfaces that are in contact</a:t>
            </a:r>
          </a:p>
          <a:p>
            <a:pPr>
              <a:lnSpc>
                <a:spcPct val="170000"/>
              </a:lnSpc>
            </a:pPr>
            <a:r>
              <a:rPr lang="en-US" sz="2400" b="0" dirty="0" smtClean="0"/>
              <a:t> </a:t>
            </a:r>
            <a:r>
              <a:rPr lang="en-US" sz="2400" b="1" u="sng" dirty="0" smtClean="0"/>
              <a:t>Depends </a:t>
            </a:r>
            <a:r>
              <a:rPr lang="en-US" sz="2400" b="1" u="sng" dirty="0"/>
              <a:t>on </a:t>
            </a:r>
          </a:p>
          <a:p>
            <a:pPr>
              <a:lnSpc>
                <a:spcPct val="170000"/>
              </a:lnSpc>
            </a:pPr>
            <a:r>
              <a:rPr lang="en-US" sz="2400" b="1" dirty="0" smtClean="0"/>
              <a:t>kinds </a:t>
            </a:r>
            <a:r>
              <a:rPr lang="en-US" sz="2400" b="1" dirty="0"/>
              <a:t>of surfaces </a:t>
            </a:r>
          </a:p>
          <a:p>
            <a:pPr>
              <a:lnSpc>
                <a:spcPct val="170000"/>
              </a:lnSpc>
            </a:pPr>
            <a:r>
              <a:rPr lang="en-US" sz="2400" b="1" dirty="0"/>
              <a:t>Force pressing surfaces together</a:t>
            </a:r>
          </a:p>
          <a:p>
            <a:pPr>
              <a:lnSpc>
                <a:spcPct val="170000"/>
              </a:lnSpc>
            </a:pPr>
            <a:endParaRPr lang="en-US" sz="2400" dirty="0"/>
          </a:p>
        </p:txBody>
      </p:sp>
      <p:sp>
        <p:nvSpPr>
          <p:cNvPr id="354308" name="Rectangle 4"/>
          <p:cNvSpPr>
            <a:spLocks noGrp="1" noChangeArrowheads="1"/>
          </p:cNvSpPr>
          <p:nvPr>
            <p:ph type="body" sz="half" idx="2"/>
          </p:nvPr>
        </p:nvSpPr>
        <p:spPr>
          <a:xfrm>
            <a:off x="4610100" y="685800"/>
            <a:ext cx="4152900" cy="5105400"/>
          </a:xfrm>
        </p:spPr>
        <p:txBody>
          <a:bodyPr/>
          <a:lstStyle/>
          <a:p>
            <a:pPr>
              <a:buFontTx/>
              <a:buNone/>
            </a:pPr>
            <a:endParaRPr lang="en-US"/>
          </a:p>
          <a:p>
            <a:endParaRPr lang="en-US"/>
          </a:p>
          <a:p>
            <a:r>
              <a:rPr lang="en-US" sz="3200" u="sng"/>
              <a:t>Life without Friction</a:t>
            </a:r>
            <a:r>
              <a:rPr lang="en-US" u="sng"/>
              <a:t> </a:t>
            </a:r>
          </a:p>
          <a:p>
            <a:r>
              <a:rPr lang="en-US"/>
              <a:t>Couldn’t stand</a:t>
            </a:r>
          </a:p>
          <a:p>
            <a:r>
              <a:rPr lang="en-US"/>
              <a:t>Clothes wouldn’t stay on</a:t>
            </a:r>
          </a:p>
          <a:p>
            <a:endParaRPr lang="en-US"/>
          </a:p>
        </p:txBody>
      </p:sp>
    </p:spTree>
    <p:extLst>
      <p:ext uri="{BB962C8B-B14F-4D97-AF65-F5344CB8AC3E}">
        <p14:creationId xmlns:p14="http://schemas.microsoft.com/office/powerpoint/2010/main" val="16826657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z="3600" smtClean="0">
                <a:latin typeface="Bookman Old Style" pitchFamily="18" charset="0"/>
              </a:rPr>
              <a:t>Some Examples from Real Life</a:t>
            </a:r>
          </a:p>
        </p:txBody>
      </p:sp>
      <p:sp>
        <p:nvSpPr>
          <p:cNvPr id="385027" name="Rectangle 3"/>
          <p:cNvSpPr>
            <a:spLocks noGrp="1" noChangeArrowheads="1"/>
          </p:cNvSpPr>
          <p:nvPr>
            <p:ph type="body" idx="1"/>
          </p:nvPr>
        </p:nvSpPr>
        <p:spPr>
          <a:xfrm>
            <a:off x="457200" y="4495800"/>
            <a:ext cx="8229600" cy="1858963"/>
          </a:xfrm>
        </p:spPr>
        <p:txBody>
          <a:bodyPr/>
          <a:lstStyle/>
          <a:p>
            <a:pPr eaLnBrk="1" hangingPunct="1">
              <a:lnSpc>
                <a:spcPct val="80000"/>
              </a:lnSpc>
              <a:buFontTx/>
              <a:buNone/>
            </a:pPr>
            <a:endParaRPr lang="en-US" sz="2400" smtClean="0"/>
          </a:p>
          <a:p>
            <a:pPr eaLnBrk="1" hangingPunct="1">
              <a:lnSpc>
                <a:spcPct val="80000"/>
              </a:lnSpc>
              <a:buFontTx/>
              <a:buNone/>
            </a:pPr>
            <a:r>
              <a:rPr lang="en-US" sz="2800" smtClean="0">
                <a:latin typeface="Arial Unicode MS" pitchFamily="34" charset="-128"/>
              </a:rPr>
              <a:t>Two teams are playing tug of war.  They are both exerting equal force on the rope in opposite directions.  This balanced force results in no change of motion.</a:t>
            </a:r>
          </a:p>
        </p:txBody>
      </p:sp>
      <p:pic>
        <p:nvPicPr>
          <p:cNvPr id="385028" name="Picture 4" descr="MCBD06997_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581400"/>
            <a:ext cx="6400800"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5029" name="Picture 5" descr="MCj0292476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34200" y="1219200"/>
            <a:ext cx="1747838"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5030" name="Text Box 6"/>
          <p:cNvSpPr txBox="1">
            <a:spLocks noChangeArrowheads="1"/>
          </p:cNvSpPr>
          <p:nvPr/>
        </p:nvSpPr>
        <p:spPr bwMode="auto">
          <a:xfrm>
            <a:off x="1143000" y="1371600"/>
            <a:ext cx="586740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20000"/>
              </a:spcBef>
            </a:pPr>
            <a:r>
              <a:rPr lang="en-US" sz="2800">
                <a:latin typeface="Tahoma" pitchFamily="34" charset="0"/>
              </a:rPr>
              <a:t>A soccer ball is sitting at rest.  It takes an unbalanced force of a kick to change its motion.</a:t>
            </a:r>
          </a:p>
          <a:p>
            <a:pPr eaLnBrk="1" hangingPunct="1">
              <a:spcBef>
                <a:spcPct val="50000"/>
              </a:spcBef>
            </a:pPr>
            <a:endParaRPr lang="en-US" sz="2800">
              <a:latin typeface="Tahoma" pitchFamily="34" charset="0"/>
            </a:endParaRPr>
          </a:p>
        </p:txBody>
      </p:sp>
    </p:spTree>
    <p:extLst>
      <p:ext uri="{BB962C8B-B14F-4D97-AF65-F5344CB8AC3E}">
        <p14:creationId xmlns:p14="http://schemas.microsoft.com/office/powerpoint/2010/main" val="477284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5030"/>
                                        </p:tgtEl>
                                        <p:attrNameLst>
                                          <p:attrName>style.visibility</p:attrName>
                                        </p:attrNameLst>
                                      </p:cBhvr>
                                      <p:to>
                                        <p:strVal val="visible"/>
                                      </p:to>
                                    </p:set>
                                    <p:animEffect transition="in" filter="fade">
                                      <p:cBhvr>
                                        <p:cTn id="7" dur="1000"/>
                                        <p:tgtEl>
                                          <p:spTgt spid="385030"/>
                                        </p:tgtEl>
                                      </p:cBhvr>
                                    </p:animEffect>
                                    <p:anim calcmode="lin" valueType="num">
                                      <p:cBhvr>
                                        <p:cTn id="8" dur="1000" fill="hold"/>
                                        <p:tgtEl>
                                          <p:spTgt spid="385030"/>
                                        </p:tgtEl>
                                        <p:attrNameLst>
                                          <p:attrName>ppt_x</p:attrName>
                                        </p:attrNameLst>
                                      </p:cBhvr>
                                      <p:tavLst>
                                        <p:tav tm="0">
                                          <p:val>
                                            <p:strVal val="#ppt_x"/>
                                          </p:val>
                                        </p:tav>
                                        <p:tav tm="100000">
                                          <p:val>
                                            <p:strVal val="#ppt_x"/>
                                          </p:val>
                                        </p:tav>
                                      </p:tavLst>
                                    </p:anim>
                                    <p:anim calcmode="lin" valueType="num">
                                      <p:cBhvr>
                                        <p:cTn id="9" dur="1000" fill="hold"/>
                                        <p:tgtEl>
                                          <p:spTgt spid="3850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5029"/>
                                        </p:tgtEl>
                                        <p:attrNameLst>
                                          <p:attrName>style.visibility</p:attrName>
                                        </p:attrNameLst>
                                      </p:cBhvr>
                                      <p:to>
                                        <p:strVal val="visible"/>
                                      </p:to>
                                    </p:set>
                                    <p:animEffect transition="in" filter="fade">
                                      <p:cBhvr>
                                        <p:cTn id="12" dur="1000"/>
                                        <p:tgtEl>
                                          <p:spTgt spid="385029"/>
                                        </p:tgtEl>
                                      </p:cBhvr>
                                    </p:animEffect>
                                    <p:anim calcmode="lin" valueType="num">
                                      <p:cBhvr>
                                        <p:cTn id="13" dur="1000" fill="hold"/>
                                        <p:tgtEl>
                                          <p:spTgt spid="385029"/>
                                        </p:tgtEl>
                                        <p:attrNameLst>
                                          <p:attrName>ppt_x</p:attrName>
                                        </p:attrNameLst>
                                      </p:cBhvr>
                                      <p:tavLst>
                                        <p:tav tm="0">
                                          <p:val>
                                            <p:strVal val="#ppt_x"/>
                                          </p:val>
                                        </p:tav>
                                        <p:tav tm="100000">
                                          <p:val>
                                            <p:strVal val="#ppt_x"/>
                                          </p:val>
                                        </p:tav>
                                      </p:tavLst>
                                    </p:anim>
                                    <p:anim calcmode="lin" valueType="num">
                                      <p:cBhvr>
                                        <p:cTn id="14" dur="1000" fill="hold"/>
                                        <p:tgtEl>
                                          <p:spTgt spid="385029"/>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85028"/>
                                        </p:tgtEl>
                                        <p:attrNameLst>
                                          <p:attrName>style.visibility</p:attrName>
                                        </p:attrNameLst>
                                      </p:cBhvr>
                                      <p:to>
                                        <p:strVal val="visible"/>
                                      </p:to>
                                    </p:set>
                                    <p:animEffect transition="in" filter="fade">
                                      <p:cBhvr>
                                        <p:cTn id="19" dur="1000"/>
                                        <p:tgtEl>
                                          <p:spTgt spid="385028"/>
                                        </p:tgtEl>
                                      </p:cBhvr>
                                    </p:animEffect>
                                    <p:anim calcmode="lin" valueType="num">
                                      <p:cBhvr>
                                        <p:cTn id="20" dur="1000" fill="hold"/>
                                        <p:tgtEl>
                                          <p:spTgt spid="385028"/>
                                        </p:tgtEl>
                                        <p:attrNameLst>
                                          <p:attrName>ppt_x</p:attrName>
                                        </p:attrNameLst>
                                      </p:cBhvr>
                                      <p:tavLst>
                                        <p:tav tm="0">
                                          <p:val>
                                            <p:strVal val="#ppt_x"/>
                                          </p:val>
                                        </p:tav>
                                        <p:tav tm="100000">
                                          <p:val>
                                            <p:strVal val="#ppt_x"/>
                                          </p:val>
                                        </p:tav>
                                      </p:tavLst>
                                    </p:anim>
                                    <p:anim calcmode="lin" valueType="num">
                                      <p:cBhvr>
                                        <p:cTn id="21" dur="1000" fill="hold"/>
                                        <p:tgtEl>
                                          <p:spTgt spid="3850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85027">
                                            <p:txEl>
                                              <p:pRg st="1" end="1"/>
                                            </p:txEl>
                                          </p:spTgt>
                                        </p:tgtEl>
                                        <p:attrNameLst>
                                          <p:attrName>style.visibility</p:attrName>
                                        </p:attrNameLst>
                                      </p:cBhvr>
                                      <p:to>
                                        <p:strVal val="visible"/>
                                      </p:to>
                                    </p:set>
                                    <p:animEffect transition="in" filter="fade">
                                      <p:cBhvr>
                                        <p:cTn id="24" dur="1000"/>
                                        <p:tgtEl>
                                          <p:spTgt spid="385027">
                                            <p:txEl>
                                              <p:pRg st="1" end="1"/>
                                            </p:txEl>
                                          </p:spTgt>
                                        </p:tgtEl>
                                      </p:cBhvr>
                                    </p:animEffect>
                                    <p:anim calcmode="lin" valueType="num">
                                      <p:cBhvr>
                                        <p:cTn id="25" dur="1000" fill="hold"/>
                                        <p:tgtEl>
                                          <p:spTgt spid="385027">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8502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7" grpId="0" build="p"/>
      <p:bldP spid="38503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Velocity acquired in free fall, from rest; v = gt (where g = 10 m/s</a:t>
            </a:r>
            <a:r>
              <a:rPr lang="en-US" baseline="30000" dirty="0"/>
              <a:t>2 </a:t>
            </a:r>
            <a:r>
              <a:rPr lang="en-US" dirty="0"/>
              <a:t>or 9.8 </a:t>
            </a:r>
            <a:r>
              <a:rPr lang="en-US" dirty="0" smtClean="0"/>
              <a:t>m/s</a:t>
            </a:r>
            <a:r>
              <a:rPr lang="en-US" baseline="30000" dirty="0"/>
              <a:t>2</a:t>
            </a:r>
            <a:r>
              <a:rPr lang="en-US" dirty="0" smtClean="0"/>
              <a:t>)</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1. Calculate the instantaneous speed of an apple that falls freely from a rest position and accelerates at 10 m/s2 for 1.5 seconds.</a:t>
            </a:r>
          </a:p>
          <a:p>
            <a:r>
              <a:rPr lang="en-US" dirty="0" smtClean="0"/>
              <a:t> </a:t>
            </a:r>
          </a:p>
          <a:p>
            <a:r>
              <a:rPr lang="en-US" dirty="0"/>
              <a:t>2</a:t>
            </a:r>
            <a:r>
              <a:rPr lang="en-US" dirty="0" smtClean="0"/>
              <a:t>.  An object is dropped from rest and falls freely. After 7 seconds, calculate its instantaneous speed.</a:t>
            </a:r>
          </a:p>
          <a:p>
            <a:r>
              <a:rPr lang="en-US" dirty="0" smtClean="0"/>
              <a:t> </a:t>
            </a:r>
          </a:p>
          <a:p>
            <a:r>
              <a:rPr lang="en-US" dirty="0"/>
              <a:t>3</a:t>
            </a:r>
            <a:r>
              <a:rPr lang="en-US" dirty="0" smtClean="0"/>
              <a:t>.  A skydiver steps from a high-flying helicopter. In the absence of air resistance, how fast would she be falling at the end of a 12-second jump?</a:t>
            </a:r>
          </a:p>
          <a:p>
            <a:r>
              <a:rPr lang="en-US" dirty="0" smtClean="0"/>
              <a:t> </a:t>
            </a:r>
          </a:p>
          <a:p>
            <a:r>
              <a:rPr lang="en-US" dirty="0"/>
              <a:t>4</a:t>
            </a:r>
            <a:r>
              <a:rPr lang="en-US" dirty="0" smtClean="0"/>
              <a:t>.  On a distant planet, a freely falling object has an acceleration of 20 m/s2. Calculate the speed that an object dropped from rest on this planet acquires in 1.5 seconds </a:t>
            </a:r>
            <a:endParaRPr lang="en-US" dirty="0"/>
          </a:p>
        </p:txBody>
      </p:sp>
    </p:spTree>
    <p:extLst>
      <p:ext uri="{BB962C8B-B14F-4D97-AF65-F5344CB8AC3E}">
        <p14:creationId xmlns:p14="http://schemas.microsoft.com/office/powerpoint/2010/main" val="7831902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609600"/>
            <a:ext cx="7543800" cy="457200"/>
          </a:xfrm>
        </p:spPr>
        <p:txBody>
          <a:bodyPr>
            <a:normAutofit fontScale="90000"/>
          </a:bodyPr>
          <a:lstStyle/>
          <a:p>
            <a:endParaRPr lang="en-US" smtClean="0"/>
          </a:p>
        </p:txBody>
      </p:sp>
      <p:pic>
        <p:nvPicPr>
          <p:cNvPr id="61443" name="Picture 3" descr="C:\WINDOWS\TEMP\~AUT0024.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38225"/>
            <a:ext cx="7391400" cy="549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0909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mtClean="0"/>
              <a:t>Gravity depends on</a:t>
            </a:r>
          </a:p>
        </p:txBody>
      </p:sp>
      <p:sp>
        <p:nvSpPr>
          <p:cNvPr id="66563" name="Rectangle 3"/>
          <p:cNvSpPr>
            <a:spLocks noGrp="1" noChangeArrowheads="1"/>
          </p:cNvSpPr>
          <p:nvPr>
            <p:ph type="body" sz="half" idx="1"/>
          </p:nvPr>
        </p:nvSpPr>
        <p:spPr>
          <a:xfrm>
            <a:off x="304800" y="1752600"/>
            <a:ext cx="4152900" cy="3124200"/>
          </a:xfrm>
        </p:spPr>
        <p:txBody>
          <a:bodyPr/>
          <a:lstStyle/>
          <a:p>
            <a:pPr eaLnBrk="1" hangingPunct="1"/>
            <a:r>
              <a:rPr lang="en-US" sz="3200" smtClean="0"/>
              <a:t>The size of the mass</a:t>
            </a:r>
          </a:p>
          <a:p>
            <a:pPr eaLnBrk="1" hangingPunct="1"/>
            <a:r>
              <a:rPr lang="en-US" sz="3200" smtClean="0"/>
              <a:t>The distance between objects</a:t>
            </a:r>
          </a:p>
        </p:txBody>
      </p:sp>
      <p:sp>
        <p:nvSpPr>
          <p:cNvPr id="66564" name="Rectangle 4"/>
          <p:cNvSpPr>
            <a:spLocks noGrp="1" noChangeArrowheads="1"/>
          </p:cNvSpPr>
          <p:nvPr>
            <p:ph type="body" sz="half" idx="2"/>
          </p:nvPr>
        </p:nvSpPr>
        <p:spPr>
          <a:xfrm>
            <a:off x="4800600" y="1905000"/>
            <a:ext cx="3962400" cy="2514600"/>
          </a:xfrm>
        </p:spPr>
        <p:txBody>
          <a:bodyPr/>
          <a:lstStyle/>
          <a:p>
            <a:pPr eaLnBrk="1" hangingPunct="1"/>
            <a:r>
              <a:rPr lang="en-US" sz="3200" smtClean="0"/>
              <a:t>Distance is more important than mass</a:t>
            </a:r>
          </a:p>
          <a:p>
            <a:pPr eaLnBrk="1" hangingPunct="1"/>
            <a:endParaRPr lang="en-US" sz="3200" smtClean="0"/>
          </a:p>
        </p:txBody>
      </p:sp>
      <p:sp>
        <p:nvSpPr>
          <p:cNvPr id="2" name="Rectangle 1"/>
          <p:cNvSpPr/>
          <p:nvPr/>
        </p:nvSpPr>
        <p:spPr>
          <a:xfrm>
            <a:off x="1143000" y="5067300"/>
            <a:ext cx="7159625" cy="2000250"/>
          </a:xfrm>
          <a:prstGeom prst="rect">
            <a:avLst/>
          </a:prstGeom>
        </p:spPr>
        <p:txBody>
          <a:bodyPr>
            <a:spAutoFit/>
          </a:bodyPr>
          <a:lstStyle/>
          <a:p>
            <a:pPr marL="342900" indent="-342900">
              <a:spcBef>
                <a:spcPct val="20000"/>
              </a:spcBef>
              <a:buFontTx/>
              <a:buChar char="•"/>
              <a:defRPr/>
            </a:pPr>
            <a:r>
              <a:rPr lang="en-US" sz="2800" b="1" kern="0" dirty="0">
                <a:solidFill>
                  <a:srgbClr val="FFFFFF"/>
                </a:solidFill>
                <a:latin typeface="Verdana"/>
              </a:rPr>
              <a:t>gravitational force of an object</a:t>
            </a:r>
          </a:p>
          <a:p>
            <a:pPr marL="342900" indent="-342900">
              <a:spcBef>
                <a:spcPct val="20000"/>
              </a:spcBef>
              <a:buFontTx/>
              <a:buChar char="•"/>
              <a:defRPr/>
            </a:pPr>
            <a:r>
              <a:rPr lang="en-US" sz="2800" b="1" kern="0" dirty="0">
                <a:solidFill>
                  <a:srgbClr val="FFFFFF"/>
                </a:solidFill>
                <a:latin typeface="Verdana"/>
              </a:rPr>
              <a:t>proportional to its mass</a:t>
            </a:r>
          </a:p>
          <a:p>
            <a:pPr marL="342900" indent="-342900">
              <a:spcBef>
                <a:spcPct val="20000"/>
              </a:spcBef>
              <a:buFontTx/>
              <a:buChar char="•"/>
              <a:defRPr/>
            </a:pPr>
            <a:r>
              <a:rPr lang="en-US" sz="2800" b="1" dirty="0"/>
              <a:t>measured in </a:t>
            </a:r>
            <a:r>
              <a:rPr lang="en-US" sz="2800" b="1" u="sng" dirty="0" err="1"/>
              <a:t>newtons</a:t>
            </a:r>
            <a:endParaRPr lang="en-US" sz="2800" b="1" u="sng" dirty="0"/>
          </a:p>
          <a:p>
            <a:pPr marL="342900" indent="-342900">
              <a:spcBef>
                <a:spcPct val="20000"/>
              </a:spcBef>
              <a:buFontTx/>
              <a:buChar char="•"/>
              <a:defRPr/>
            </a:pPr>
            <a:endParaRPr lang="en-US" sz="2400" b="1" kern="0" dirty="0">
              <a:solidFill>
                <a:srgbClr val="FFFFFF"/>
              </a:solidFill>
              <a:latin typeface="Verdana"/>
            </a:endParaRPr>
          </a:p>
        </p:txBody>
      </p:sp>
    </p:spTree>
    <p:extLst>
      <p:ext uri="{BB962C8B-B14F-4D97-AF65-F5344CB8AC3E}">
        <p14:creationId xmlns:p14="http://schemas.microsoft.com/office/powerpoint/2010/main" val="42311161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0" y="0"/>
            <a:ext cx="914241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US" sz="1200">
              <a:latin typeface="Times New Roman" pitchFamily="18" charset="0"/>
            </a:endParaRPr>
          </a:p>
          <a:p>
            <a:endParaRPr lang="en-US" sz="1200">
              <a:latin typeface="Times New Roman" pitchFamily="18" charset="0"/>
            </a:endParaRPr>
          </a:p>
        </p:txBody>
      </p:sp>
      <p:sp>
        <p:nvSpPr>
          <p:cNvPr id="60419" name="Rectangle 3"/>
          <p:cNvSpPr>
            <a:spLocks noGrp="1" noChangeArrowheads="1"/>
          </p:cNvSpPr>
          <p:nvPr>
            <p:ph type="title"/>
          </p:nvPr>
        </p:nvSpPr>
        <p:spPr>
          <a:xfrm>
            <a:off x="465138" y="304800"/>
            <a:ext cx="8134350" cy="990600"/>
          </a:xfrm>
        </p:spPr>
        <p:txBody>
          <a:bodyPr>
            <a:normAutofit fontScale="90000"/>
          </a:bodyPr>
          <a:lstStyle/>
          <a:p>
            <a:pPr eaLnBrk="1" hangingPunct="1"/>
            <a:r>
              <a:rPr lang="en-US" sz="3600" b="0" smtClean="0">
                <a:latin typeface="Comic Sans MS" pitchFamily="66" charset="0"/>
              </a:rPr>
              <a:t>LAW OF</a:t>
            </a:r>
            <a:br>
              <a:rPr lang="en-US" sz="3600" b="0" smtClean="0">
                <a:latin typeface="Comic Sans MS" pitchFamily="66" charset="0"/>
              </a:rPr>
            </a:br>
            <a:r>
              <a:rPr lang="en-US" sz="3600" b="0" smtClean="0">
                <a:latin typeface="Comic Sans MS" pitchFamily="66" charset="0"/>
              </a:rPr>
              <a:t>UNIVERSAL GRAVITATION</a:t>
            </a:r>
            <a:endParaRPr lang="en-US" b="0" smtClean="0">
              <a:latin typeface="Comic Sans MS" pitchFamily="66" charset="0"/>
            </a:endParaRPr>
          </a:p>
        </p:txBody>
      </p:sp>
      <p:sp>
        <p:nvSpPr>
          <p:cNvPr id="60420" name="Rectangle 4"/>
          <p:cNvSpPr>
            <a:spLocks noGrp="1" noChangeArrowheads="1"/>
          </p:cNvSpPr>
          <p:nvPr>
            <p:ph type="body" idx="1"/>
          </p:nvPr>
        </p:nvSpPr>
        <p:spPr>
          <a:xfrm>
            <a:off x="457200" y="1600200"/>
            <a:ext cx="8305800" cy="4495800"/>
          </a:xfrm>
        </p:spPr>
        <p:txBody>
          <a:bodyPr/>
          <a:lstStyle/>
          <a:p>
            <a:pPr eaLnBrk="1" hangingPunct="1">
              <a:buFontTx/>
              <a:buNone/>
            </a:pPr>
            <a:r>
              <a:rPr lang="en-US" sz="4000" b="0" smtClean="0">
                <a:latin typeface="Comic Sans MS" pitchFamily="66" charset="0"/>
              </a:rPr>
              <a:t>Every object attracts every other object with a force that is directly related to the mass of each object </a:t>
            </a:r>
          </a:p>
          <a:p>
            <a:pPr eaLnBrk="1" hangingPunct="1">
              <a:buFontTx/>
              <a:buNone/>
            </a:pPr>
            <a:r>
              <a:rPr lang="en-US" sz="4000" b="0" smtClean="0">
                <a:latin typeface="Comic Sans MS" pitchFamily="66" charset="0"/>
              </a:rPr>
              <a:t>It is inversely proportional to the square of the distance between their centers.</a:t>
            </a:r>
            <a:endParaRPr lang="en-US" sz="1600" b="0" smtClean="0">
              <a:latin typeface="Comic Sans MS" pitchFamily="66" charset="0"/>
            </a:endParaRPr>
          </a:p>
        </p:txBody>
      </p:sp>
    </p:spTree>
    <p:extLst>
      <p:ext uri="{BB962C8B-B14F-4D97-AF65-F5344CB8AC3E}">
        <p14:creationId xmlns:p14="http://schemas.microsoft.com/office/powerpoint/2010/main" val="22936715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609600"/>
            <a:ext cx="3810000" cy="1804988"/>
          </a:xfrm>
        </p:spPr>
        <p:txBody>
          <a:bodyPr>
            <a:normAutofit fontScale="90000"/>
          </a:bodyPr>
          <a:lstStyle/>
          <a:p>
            <a:r>
              <a:rPr lang="en-US" smtClean="0">
                <a:latin typeface="Comic Sans MS" pitchFamily="66" charset="0"/>
              </a:rPr>
              <a:t>Law of Universal Gravitation</a:t>
            </a:r>
          </a:p>
        </p:txBody>
      </p:sp>
      <p:pic>
        <p:nvPicPr>
          <p:cNvPr id="64515" name="Picture 3" descr="C:\WINDOWS\TEMP\~AUT0007.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0" y="485775"/>
            <a:ext cx="4419600" cy="193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6" name="Rectangle 1"/>
          <p:cNvSpPr>
            <a:spLocks noChangeArrowheads="1"/>
          </p:cNvSpPr>
          <p:nvPr/>
        </p:nvSpPr>
        <p:spPr bwMode="auto">
          <a:xfrm>
            <a:off x="552450" y="3008313"/>
            <a:ext cx="80581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2800" b="1" dirty="0">
                <a:solidFill>
                  <a:srgbClr val="002060"/>
                </a:solidFill>
                <a:latin typeface="Calibri" pitchFamily="34" charset="0"/>
                <a:cs typeface="Calibri" pitchFamily="34" charset="0"/>
              </a:rPr>
              <a:t>The force of gravitational attraction between the earth &amp; each spaceship can be found using the </a:t>
            </a:r>
            <a:r>
              <a:rPr lang="en-US" sz="2800" b="1" dirty="0" err="1">
                <a:solidFill>
                  <a:srgbClr val="002060"/>
                </a:solidFill>
                <a:latin typeface="Calibri" pitchFamily="34" charset="0"/>
                <a:cs typeface="Calibri" pitchFamily="34" charset="0"/>
              </a:rPr>
              <a:t>frmula</a:t>
            </a:r>
            <a:r>
              <a:rPr lang="en-US" sz="2800" b="1" dirty="0">
                <a:solidFill>
                  <a:srgbClr val="002060"/>
                </a:solidFill>
                <a:latin typeface="Calibri" pitchFamily="34" charset="0"/>
                <a:cs typeface="Calibri" pitchFamily="34" charset="0"/>
              </a:rPr>
              <a:t> </a:t>
            </a:r>
            <a:r>
              <a:rPr lang="en-US" sz="2800" b="1" dirty="0" err="1">
                <a:solidFill>
                  <a:srgbClr val="002060"/>
                </a:solidFill>
                <a:latin typeface="Calibri" pitchFamily="34" charset="0"/>
                <a:cs typeface="Calibri" pitchFamily="34" charset="0"/>
              </a:rPr>
              <a:t>abve</a:t>
            </a:r>
            <a:endParaRPr lang="en-US" sz="2800" b="1" dirty="0">
              <a:solidFill>
                <a:srgbClr val="002060"/>
              </a:solidFill>
              <a:latin typeface="Calibri" pitchFamily="34" charset="0"/>
              <a:cs typeface="Calibri" pitchFamily="34" charset="0"/>
            </a:endParaRPr>
          </a:p>
          <a:p>
            <a:pPr>
              <a:lnSpc>
                <a:spcPct val="150000"/>
              </a:lnSpc>
            </a:pPr>
            <a:r>
              <a:rPr lang="en-US" sz="2800" b="1" dirty="0">
                <a:solidFill>
                  <a:srgbClr val="002060"/>
                </a:solidFill>
                <a:latin typeface="Calibri" pitchFamily="34" charset="0"/>
                <a:cs typeface="Calibri" pitchFamily="34" charset="0"/>
              </a:rPr>
              <a:t>where G is the universal constant of gravitation </a:t>
            </a:r>
          </a:p>
          <a:p>
            <a:pPr>
              <a:lnSpc>
                <a:spcPct val="150000"/>
              </a:lnSpc>
            </a:pPr>
            <a:r>
              <a:rPr lang="en-US" sz="2800" b="1" dirty="0">
                <a:solidFill>
                  <a:srgbClr val="002060"/>
                </a:solidFill>
                <a:latin typeface="Calibri" pitchFamily="34" charset="0"/>
                <a:cs typeface="Calibri" pitchFamily="34" charset="0"/>
              </a:rPr>
              <a:t>(6.67 x 10</a:t>
            </a:r>
            <a:r>
              <a:rPr lang="en-US" sz="2800" b="1" baseline="30000" dirty="0">
                <a:solidFill>
                  <a:srgbClr val="002060"/>
                </a:solidFill>
                <a:latin typeface="Calibri" pitchFamily="34" charset="0"/>
                <a:cs typeface="Calibri" pitchFamily="34" charset="0"/>
              </a:rPr>
              <a:t>-11</a:t>
            </a:r>
            <a:r>
              <a:rPr lang="en-US" sz="2800" b="1" dirty="0">
                <a:solidFill>
                  <a:srgbClr val="002060"/>
                </a:solidFill>
                <a:latin typeface="Calibri" pitchFamily="34" charset="0"/>
                <a:cs typeface="Calibri" pitchFamily="34" charset="0"/>
              </a:rPr>
              <a:t> N-m</a:t>
            </a:r>
            <a:r>
              <a:rPr lang="en-US" sz="2800" b="1" baseline="30000" dirty="0">
                <a:solidFill>
                  <a:srgbClr val="002060"/>
                </a:solidFill>
                <a:latin typeface="Calibri" pitchFamily="34" charset="0"/>
                <a:cs typeface="Calibri" pitchFamily="34" charset="0"/>
              </a:rPr>
              <a:t>2</a:t>
            </a:r>
            <a:r>
              <a:rPr lang="en-US" sz="2800" b="1" dirty="0">
                <a:solidFill>
                  <a:srgbClr val="002060"/>
                </a:solidFill>
                <a:latin typeface="Calibri" pitchFamily="34" charset="0"/>
                <a:cs typeface="Calibri" pitchFamily="34" charset="0"/>
              </a:rPr>
              <a:t>/kg</a:t>
            </a:r>
            <a:r>
              <a:rPr lang="en-US" sz="2800" b="1" baseline="30000" dirty="0">
                <a:solidFill>
                  <a:srgbClr val="002060"/>
                </a:solidFill>
                <a:latin typeface="Calibri" pitchFamily="34" charset="0"/>
                <a:cs typeface="Calibri" pitchFamily="34" charset="0"/>
              </a:rPr>
              <a:t>2</a:t>
            </a:r>
            <a:r>
              <a:rPr lang="en-US" sz="2800" b="1" dirty="0">
                <a:solidFill>
                  <a:srgbClr val="002060"/>
                </a:solidFill>
                <a:latin typeface="Calibri" pitchFamily="34" charset="0"/>
                <a:cs typeface="Calibri" pitchFamily="34" charset="0"/>
              </a:rPr>
              <a:t>).  </a:t>
            </a:r>
          </a:p>
        </p:txBody>
      </p:sp>
    </p:spTree>
    <p:extLst>
      <p:ext uri="{BB962C8B-B14F-4D97-AF65-F5344CB8AC3E}">
        <p14:creationId xmlns:p14="http://schemas.microsoft.com/office/powerpoint/2010/main" val="21718798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0" y="0"/>
            <a:ext cx="914241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US" sz="1200">
              <a:latin typeface="Times New Roman" pitchFamily="18" charset="0"/>
            </a:endParaRPr>
          </a:p>
          <a:p>
            <a:endParaRPr lang="en-US" sz="1200">
              <a:latin typeface="Times New Roman" pitchFamily="18" charset="0"/>
            </a:endParaRPr>
          </a:p>
        </p:txBody>
      </p:sp>
      <p:sp>
        <p:nvSpPr>
          <p:cNvPr id="62467" name="Rectangle 4"/>
          <p:cNvSpPr>
            <a:spLocks noGrp="1" noChangeArrowheads="1"/>
          </p:cNvSpPr>
          <p:nvPr>
            <p:ph type="body" idx="1"/>
          </p:nvPr>
        </p:nvSpPr>
        <p:spPr>
          <a:xfrm>
            <a:off x="685800" y="838200"/>
            <a:ext cx="7315200" cy="1981200"/>
          </a:xfrm>
        </p:spPr>
        <p:txBody>
          <a:bodyPr>
            <a:normAutofit lnSpcReduction="10000"/>
          </a:bodyPr>
          <a:lstStyle/>
          <a:p>
            <a:pPr>
              <a:buFontTx/>
              <a:buNone/>
            </a:pPr>
            <a:r>
              <a:rPr lang="en-US" smtClean="0">
                <a:latin typeface="Comic Sans MS" pitchFamily="66" charset="0"/>
              </a:rPr>
              <a:t>The force on Timex's craft is only 1/4 of that on Tripod's because Timex is 2x as far from the earth's center. </a:t>
            </a:r>
          </a:p>
        </p:txBody>
      </p:sp>
      <p:pic>
        <p:nvPicPr>
          <p:cNvPr id="62468" name="Picture 5" descr="C:\WINDOWS\TEMP\~AUT0006.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895600"/>
            <a:ext cx="7239000" cy="353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24408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0" y="0"/>
            <a:ext cx="914241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US" sz="1200">
              <a:latin typeface="Times New Roman" pitchFamily="18" charset="0"/>
            </a:endParaRPr>
          </a:p>
          <a:p>
            <a:endParaRPr lang="en-US" sz="1200">
              <a:latin typeface="Times New Roman" pitchFamily="18" charset="0"/>
            </a:endParaRPr>
          </a:p>
        </p:txBody>
      </p:sp>
      <p:sp>
        <p:nvSpPr>
          <p:cNvPr id="63491" name="Rectangle 3"/>
          <p:cNvSpPr>
            <a:spLocks noGrp="1" noChangeArrowheads="1"/>
          </p:cNvSpPr>
          <p:nvPr>
            <p:ph type="title"/>
          </p:nvPr>
        </p:nvSpPr>
        <p:spPr>
          <a:xfrm>
            <a:off x="685800" y="609600"/>
            <a:ext cx="1524000" cy="381000"/>
          </a:xfrm>
        </p:spPr>
        <p:txBody>
          <a:bodyPr>
            <a:normAutofit fontScale="90000"/>
          </a:bodyPr>
          <a:lstStyle/>
          <a:p>
            <a:endParaRPr lang="en-US" smtClean="0">
              <a:latin typeface="Comic Sans MS" pitchFamily="66" charset="0"/>
            </a:endParaRPr>
          </a:p>
        </p:txBody>
      </p:sp>
      <p:sp>
        <p:nvSpPr>
          <p:cNvPr id="63492" name="Rectangle 4"/>
          <p:cNvSpPr>
            <a:spLocks noGrp="1" noChangeArrowheads="1"/>
          </p:cNvSpPr>
          <p:nvPr>
            <p:ph type="body" idx="1"/>
          </p:nvPr>
        </p:nvSpPr>
        <p:spPr>
          <a:xfrm>
            <a:off x="304800" y="381000"/>
            <a:ext cx="7696200" cy="2057400"/>
          </a:xfrm>
        </p:spPr>
        <p:txBody>
          <a:bodyPr/>
          <a:lstStyle/>
          <a:p>
            <a:pPr>
              <a:buFontTx/>
              <a:buNone/>
            </a:pPr>
            <a:r>
              <a:rPr lang="en-US" sz="4000" smtClean="0">
                <a:latin typeface="Comic Sans MS" pitchFamily="66" charset="0"/>
              </a:rPr>
              <a:t>How does the earth's pull on Dr. J's craft compare to that on Tripod's?</a:t>
            </a:r>
            <a:endParaRPr lang="en-US" smtClean="0">
              <a:latin typeface="Comic Sans MS" pitchFamily="66" charset="0"/>
            </a:endParaRPr>
          </a:p>
        </p:txBody>
      </p:sp>
      <p:pic>
        <p:nvPicPr>
          <p:cNvPr id="63493" name="Picture 5" descr="C:\WINDOWS\TEMP\~AUT0006.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378075"/>
            <a:ext cx="8610600" cy="420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4081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ChangeArrowheads="1"/>
          </p:cNvSpPr>
          <p:nvPr>
            <p:ph type="title"/>
          </p:nvPr>
        </p:nvSpPr>
        <p:spPr/>
        <p:txBody>
          <a:bodyPr/>
          <a:lstStyle/>
          <a:p>
            <a:r>
              <a:rPr lang="en-US" sz="2400">
                <a:latin typeface="Bookman Old Style" pitchFamily="18" charset="0"/>
              </a:rPr>
              <a:t>If objects in motion tend to stay in motion, why don’t moving objects keep moving forever?</a:t>
            </a:r>
          </a:p>
        </p:txBody>
      </p:sp>
      <p:sp>
        <p:nvSpPr>
          <p:cNvPr id="391171" name="Text Box 3"/>
          <p:cNvSpPr txBox="1">
            <a:spLocks noChangeArrowheads="1"/>
          </p:cNvSpPr>
          <p:nvPr/>
        </p:nvSpPr>
        <p:spPr bwMode="auto">
          <a:xfrm>
            <a:off x="457200" y="1676400"/>
            <a:ext cx="8153400"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80000"/>
              </a:lnSpc>
              <a:spcBef>
                <a:spcPct val="20000"/>
              </a:spcBef>
            </a:pPr>
            <a:r>
              <a:rPr lang="en-US" sz="2800" i="1">
                <a:latin typeface="Bookman Old Style" pitchFamily="18" charset="0"/>
              </a:rPr>
              <a:t>Things don’t keep moving forever because there’s almost always an unbalanced force acting upon it.</a:t>
            </a:r>
          </a:p>
        </p:txBody>
      </p:sp>
      <p:sp>
        <p:nvSpPr>
          <p:cNvPr id="391172" name="Text Box 4"/>
          <p:cNvSpPr txBox="1">
            <a:spLocks noChangeArrowheads="1"/>
          </p:cNvSpPr>
          <p:nvPr/>
        </p:nvSpPr>
        <p:spPr bwMode="auto">
          <a:xfrm>
            <a:off x="685800" y="3124200"/>
            <a:ext cx="57912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80000"/>
              </a:lnSpc>
              <a:spcBef>
                <a:spcPct val="20000"/>
              </a:spcBef>
            </a:pPr>
            <a:r>
              <a:rPr lang="en-US" sz="2400">
                <a:latin typeface="Bookman Old Style" pitchFamily="18" charset="0"/>
              </a:rPr>
              <a:t>A book sliding across a table slows down and stops because of the force of </a:t>
            </a:r>
            <a:r>
              <a:rPr lang="en-US" sz="2400" i="1">
                <a:latin typeface="Bookman Old Style" pitchFamily="18" charset="0"/>
              </a:rPr>
              <a:t>friction</a:t>
            </a:r>
            <a:r>
              <a:rPr lang="en-US" sz="2400">
                <a:latin typeface="Bookman Old Style" pitchFamily="18" charset="0"/>
              </a:rPr>
              <a:t>.</a:t>
            </a:r>
          </a:p>
        </p:txBody>
      </p:sp>
      <p:sp>
        <p:nvSpPr>
          <p:cNvPr id="391173" name="Text Box 5"/>
          <p:cNvSpPr txBox="1">
            <a:spLocks noChangeArrowheads="1"/>
          </p:cNvSpPr>
          <p:nvPr/>
        </p:nvSpPr>
        <p:spPr bwMode="auto">
          <a:xfrm>
            <a:off x="3352800" y="4953000"/>
            <a:ext cx="5791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pPr>
            <a:r>
              <a:rPr lang="en-US" sz="2400">
                <a:latin typeface="Bookman Old Style" pitchFamily="18" charset="0"/>
              </a:rPr>
              <a:t>If you throw a ball upwards it will eventually slow down and fall because of the force of </a:t>
            </a:r>
            <a:r>
              <a:rPr lang="en-US" sz="2400" i="1">
                <a:latin typeface="Bookman Old Style" pitchFamily="18" charset="0"/>
              </a:rPr>
              <a:t>gravity</a:t>
            </a:r>
            <a:r>
              <a:rPr lang="en-US" sz="2400">
                <a:latin typeface="Bookman Old Style" pitchFamily="18" charset="0"/>
              </a:rPr>
              <a:t>.</a:t>
            </a:r>
          </a:p>
        </p:txBody>
      </p:sp>
      <p:pic>
        <p:nvPicPr>
          <p:cNvPr id="391174" name="Picture 6" descr="MCj04040590000[1]"/>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6648450" y="3113088"/>
            <a:ext cx="1644650" cy="1422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1175" name="Picture 7" descr="MPj0387205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4572000"/>
            <a:ext cx="2286000" cy="1631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42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1171"/>
                                        </p:tgtEl>
                                        <p:attrNameLst>
                                          <p:attrName>style.visibility</p:attrName>
                                        </p:attrNameLst>
                                      </p:cBhvr>
                                      <p:to>
                                        <p:strVal val="visible"/>
                                      </p:to>
                                    </p:set>
                                    <p:animEffect transition="in" filter="fade">
                                      <p:cBhvr>
                                        <p:cTn id="7" dur="1000"/>
                                        <p:tgtEl>
                                          <p:spTgt spid="391171"/>
                                        </p:tgtEl>
                                      </p:cBhvr>
                                    </p:animEffect>
                                    <p:anim calcmode="lin" valueType="num">
                                      <p:cBhvr>
                                        <p:cTn id="8" dur="1000" fill="hold"/>
                                        <p:tgtEl>
                                          <p:spTgt spid="391171"/>
                                        </p:tgtEl>
                                        <p:attrNameLst>
                                          <p:attrName>ppt_x</p:attrName>
                                        </p:attrNameLst>
                                      </p:cBhvr>
                                      <p:tavLst>
                                        <p:tav tm="0">
                                          <p:val>
                                            <p:strVal val="#ppt_x"/>
                                          </p:val>
                                        </p:tav>
                                        <p:tav tm="100000">
                                          <p:val>
                                            <p:strVal val="#ppt_x"/>
                                          </p:val>
                                        </p:tav>
                                      </p:tavLst>
                                    </p:anim>
                                    <p:anim calcmode="lin" valueType="num">
                                      <p:cBhvr>
                                        <p:cTn id="9" dur="1000" fill="hold"/>
                                        <p:tgtEl>
                                          <p:spTgt spid="39117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91172"/>
                                        </p:tgtEl>
                                        <p:attrNameLst>
                                          <p:attrName>style.visibility</p:attrName>
                                        </p:attrNameLst>
                                      </p:cBhvr>
                                      <p:to>
                                        <p:strVal val="visible"/>
                                      </p:to>
                                    </p:set>
                                    <p:animEffect transition="in" filter="fade">
                                      <p:cBhvr>
                                        <p:cTn id="14" dur="1000"/>
                                        <p:tgtEl>
                                          <p:spTgt spid="391172"/>
                                        </p:tgtEl>
                                      </p:cBhvr>
                                    </p:animEffect>
                                    <p:anim calcmode="lin" valueType="num">
                                      <p:cBhvr>
                                        <p:cTn id="15" dur="1000" fill="hold"/>
                                        <p:tgtEl>
                                          <p:spTgt spid="391172"/>
                                        </p:tgtEl>
                                        <p:attrNameLst>
                                          <p:attrName>ppt_x</p:attrName>
                                        </p:attrNameLst>
                                      </p:cBhvr>
                                      <p:tavLst>
                                        <p:tav tm="0">
                                          <p:val>
                                            <p:strVal val="#ppt_x"/>
                                          </p:val>
                                        </p:tav>
                                        <p:tav tm="100000">
                                          <p:val>
                                            <p:strVal val="#ppt_x"/>
                                          </p:val>
                                        </p:tav>
                                      </p:tavLst>
                                    </p:anim>
                                    <p:anim calcmode="lin" valueType="num">
                                      <p:cBhvr>
                                        <p:cTn id="16" dur="1000" fill="hold"/>
                                        <p:tgtEl>
                                          <p:spTgt spid="39117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91174"/>
                                        </p:tgtEl>
                                        <p:attrNameLst>
                                          <p:attrName>style.visibility</p:attrName>
                                        </p:attrNameLst>
                                      </p:cBhvr>
                                      <p:to>
                                        <p:strVal val="visible"/>
                                      </p:to>
                                    </p:set>
                                    <p:animEffect transition="in" filter="fade">
                                      <p:cBhvr>
                                        <p:cTn id="19" dur="1000"/>
                                        <p:tgtEl>
                                          <p:spTgt spid="391174"/>
                                        </p:tgtEl>
                                      </p:cBhvr>
                                    </p:animEffect>
                                    <p:anim calcmode="lin" valueType="num">
                                      <p:cBhvr>
                                        <p:cTn id="20" dur="1000" fill="hold"/>
                                        <p:tgtEl>
                                          <p:spTgt spid="391174"/>
                                        </p:tgtEl>
                                        <p:attrNameLst>
                                          <p:attrName>ppt_x</p:attrName>
                                        </p:attrNameLst>
                                      </p:cBhvr>
                                      <p:tavLst>
                                        <p:tav tm="0">
                                          <p:val>
                                            <p:strVal val="#ppt_x"/>
                                          </p:val>
                                        </p:tav>
                                        <p:tav tm="100000">
                                          <p:val>
                                            <p:strVal val="#ppt_x"/>
                                          </p:val>
                                        </p:tav>
                                      </p:tavLst>
                                    </p:anim>
                                    <p:anim calcmode="lin" valueType="num">
                                      <p:cBhvr>
                                        <p:cTn id="21" dur="1000" fill="hold"/>
                                        <p:tgtEl>
                                          <p:spTgt spid="391174"/>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391175"/>
                                        </p:tgtEl>
                                        <p:attrNameLst>
                                          <p:attrName>style.visibility</p:attrName>
                                        </p:attrNameLst>
                                      </p:cBhvr>
                                      <p:to>
                                        <p:strVal val="visible"/>
                                      </p:to>
                                    </p:set>
                                    <p:animEffect transition="in" filter="fade">
                                      <p:cBhvr>
                                        <p:cTn id="26" dur="1000"/>
                                        <p:tgtEl>
                                          <p:spTgt spid="391175"/>
                                        </p:tgtEl>
                                      </p:cBhvr>
                                    </p:animEffect>
                                    <p:anim calcmode="lin" valueType="num">
                                      <p:cBhvr>
                                        <p:cTn id="27" dur="1000" fill="hold"/>
                                        <p:tgtEl>
                                          <p:spTgt spid="391175"/>
                                        </p:tgtEl>
                                        <p:attrNameLst>
                                          <p:attrName>ppt_x</p:attrName>
                                        </p:attrNameLst>
                                      </p:cBhvr>
                                      <p:tavLst>
                                        <p:tav tm="0">
                                          <p:val>
                                            <p:strVal val="#ppt_x"/>
                                          </p:val>
                                        </p:tav>
                                        <p:tav tm="100000">
                                          <p:val>
                                            <p:strVal val="#ppt_x"/>
                                          </p:val>
                                        </p:tav>
                                      </p:tavLst>
                                    </p:anim>
                                    <p:anim calcmode="lin" valueType="num">
                                      <p:cBhvr>
                                        <p:cTn id="28" dur="1000" fill="hold"/>
                                        <p:tgtEl>
                                          <p:spTgt spid="39117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91173"/>
                                        </p:tgtEl>
                                        <p:attrNameLst>
                                          <p:attrName>style.visibility</p:attrName>
                                        </p:attrNameLst>
                                      </p:cBhvr>
                                      <p:to>
                                        <p:strVal val="visible"/>
                                      </p:to>
                                    </p:set>
                                    <p:animEffect transition="in" filter="fade">
                                      <p:cBhvr>
                                        <p:cTn id="31" dur="1000"/>
                                        <p:tgtEl>
                                          <p:spTgt spid="391173"/>
                                        </p:tgtEl>
                                      </p:cBhvr>
                                    </p:animEffect>
                                    <p:anim calcmode="lin" valueType="num">
                                      <p:cBhvr>
                                        <p:cTn id="32" dur="1000" fill="hold"/>
                                        <p:tgtEl>
                                          <p:spTgt spid="391173"/>
                                        </p:tgtEl>
                                        <p:attrNameLst>
                                          <p:attrName>ppt_x</p:attrName>
                                        </p:attrNameLst>
                                      </p:cBhvr>
                                      <p:tavLst>
                                        <p:tav tm="0">
                                          <p:val>
                                            <p:strVal val="#ppt_x"/>
                                          </p:val>
                                        </p:tav>
                                        <p:tav tm="100000">
                                          <p:val>
                                            <p:strVal val="#ppt_x"/>
                                          </p:val>
                                        </p:tav>
                                      </p:tavLst>
                                    </p:anim>
                                    <p:anim calcmode="lin" valueType="num">
                                      <p:cBhvr>
                                        <p:cTn id="33" dur="1000" fill="hold"/>
                                        <p:tgtEl>
                                          <p:spTgt spid="3911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1" grpId="0"/>
      <p:bldP spid="391172" grpId="0"/>
      <p:bldP spid="39117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800600" y="304800"/>
            <a:ext cx="4038600" cy="838200"/>
          </a:xfrm>
        </p:spPr>
        <p:txBody>
          <a:bodyPr/>
          <a:lstStyle/>
          <a:p>
            <a:pPr algn="ctr"/>
            <a:r>
              <a:rPr lang="en-US" smtClean="0">
                <a:solidFill>
                  <a:srgbClr val="002060"/>
                </a:solidFill>
              </a:rPr>
              <a:t>Forces</a:t>
            </a:r>
          </a:p>
        </p:txBody>
      </p:sp>
      <p:sp>
        <p:nvSpPr>
          <p:cNvPr id="65539" name="Rectangle 3"/>
          <p:cNvSpPr>
            <a:spLocks noGrp="1" noChangeArrowheads="1"/>
          </p:cNvSpPr>
          <p:nvPr>
            <p:ph sz="half" idx="1"/>
          </p:nvPr>
        </p:nvSpPr>
        <p:spPr>
          <a:xfrm>
            <a:off x="304800" y="228600"/>
            <a:ext cx="4495800" cy="5562600"/>
          </a:xfrm>
        </p:spPr>
        <p:txBody>
          <a:bodyPr/>
          <a:lstStyle/>
          <a:p>
            <a:r>
              <a:rPr lang="en-US" sz="3200" u="sng" smtClean="0">
                <a:solidFill>
                  <a:schemeClr val="accent2"/>
                </a:solidFill>
                <a:latin typeface="Arial" pitchFamily="34" charset="0"/>
              </a:rPr>
              <a:t>gravitational force</a:t>
            </a:r>
            <a:r>
              <a:rPr lang="en-US" sz="3200" smtClean="0">
                <a:latin typeface="Arial" pitchFamily="34" charset="0"/>
              </a:rPr>
              <a:t>- weakest force</a:t>
            </a:r>
          </a:p>
          <a:p>
            <a:pPr>
              <a:lnSpc>
                <a:spcPct val="150000"/>
              </a:lnSpc>
            </a:pPr>
            <a:r>
              <a:rPr lang="en-US" sz="2400" smtClean="0"/>
              <a:t>attractive force that exists between all objects</a:t>
            </a:r>
          </a:p>
          <a:p>
            <a:pPr>
              <a:lnSpc>
                <a:spcPct val="150000"/>
              </a:lnSpc>
            </a:pPr>
            <a:r>
              <a:rPr lang="en-US" sz="3200" u="sng" smtClean="0">
                <a:solidFill>
                  <a:schemeClr val="accent2"/>
                </a:solidFill>
                <a:latin typeface="Arial" pitchFamily="34" charset="0"/>
              </a:rPr>
              <a:t>electromagnetic force</a:t>
            </a:r>
            <a:r>
              <a:rPr lang="en-US" sz="3200" smtClean="0">
                <a:latin typeface="Arial" pitchFamily="34" charset="0"/>
              </a:rPr>
              <a:t>- give materials their strength, ability to bend</a:t>
            </a:r>
            <a:endParaRPr lang="en-US" sz="2400" smtClean="0">
              <a:latin typeface="Arial" pitchFamily="34" charset="0"/>
            </a:endParaRPr>
          </a:p>
        </p:txBody>
      </p:sp>
      <p:sp>
        <p:nvSpPr>
          <p:cNvPr id="65540" name="Content Placeholder 1"/>
          <p:cNvSpPr>
            <a:spLocks noGrp="1"/>
          </p:cNvSpPr>
          <p:nvPr>
            <p:ph sz="half" idx="2"/>
          </p:nvPr>
        </p:nvSpPr>
        <p:spPr/>
        <p:txBody>
          <a:bodyPr/>
          <a:lstStyle/>
          <a:p>
            <a:pPr>
              <a:lnSpc>
                <a:spcPct val="150000"/>
              </a:lnSpc>
            </a:pPr>
            <a:r>
              <a:rPr lang="en-US" u="sng" smtClean="0">
                <a:solidFill>
                  <a:schemeClr val="accent2"/>
                </a:solidFill>
                <a:latin typeface="Arial" pitchFamily="34" charset="0"/>
              </a:rPr>
              <a:t>strong nuclear force</a:t>
            </a:r>
            <a:r>
              <a:rPr lang="en-US" smtClean="0">
                <a:latin typeface="Arial" pitchFamily="34" charset="0"/>
              </a:rPr>
              <a:t>- strongest- holds the particles in the nucleus together</a:t>
            </a:r>
          </a:p>
          <a:p>
            <a:pPr>
              <a:lnSpc>
                <a:spcPct val="150000"/>
              </a:lnSpc>
            </a:pPr>
            <a:r>
              <a:rPr lang="en-US" u="sng" smtClean="0">
                <a:solidFill>
                  <a:schemeClr val="accent2"/>
                </a:solidFill>
                <a:latin typeface="Arial" pitchFamily="34" charset="0"/>
              </a:rPr>
              <a:t>weak force</a:t>
            </a:r>
            <a:r>
              <a:rPr lang="en-US" smtClean="0">
                <a:latin typeface="Arial" pitchFamily="34" charset="0"/>
              </a:rPr>
              <a:t>- involved in radioactive decay</a:t>
            </a:r>
          </a:p>
          <a:p>
            <a:endParaRPr lang="en-US" smtClean="0"/>
          </a:p>
        </p:txBody>
      </p:sp>
    </p:spTree>
    <p:extLst>
      <p:ext uri="{BB962C8B-B14F-4D97-AF65-F5344CB8AC3E}">
        <p14:creationId xmlns:p14="http://schemas.microsoft.com/office/powerpoint/2010/main" val="20989518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mtClean="0"/>
              <a:t>Weight</a:t>
            </a:r>
          </a:p>
        </p:txBody>
      </p:sp>
      <p:sp>
        <p:nvSpPr>
          <p:cNvPr id="67587" name="Rectangle 3"/>
          <p:cNvSpPr>
            <a:spLocks noGrp="1" noChangeArrowheads="1"/>
          </p:cNvSpPr>
          <p:nvPr>
            <p:ph type="body" idx="1"/>
          </p:nvPr>
        </p:nvSpPr>
        <p:spPr/>
        <p:txBody>
          <a:bodyPr/>
          <a:lstStyle/>
          <a:p>
            <a:pPr eaLnBrk="1" hangingPunct="1"/>
            <a:r>
              <a:rPr lang="en-US" smtClean="0"/>
              <a:t>The measure of the force of gravity on the object</a:t>
            </a:r>
          </a:p>
          <a:p>
            <a:pPr eaLnBrk="1" hangingPunct="1"/>
            <a:r>
              <a:rPr lang="en-US" smtClean="0"/>
              <a:t>Depends on location</a:t>
            </a:r>
          </a:p>
          <a:p>
            <a:pPr eaLnBrk="1" hangingPunct="1"/>
            <a:r>
              <a:rPr lang="en-US" smtClean="0"/>
              <a:t>The greater the mass, the greater the attraction (gravity)</a:t>
            </a:r>
          </a:p>
          <a:p>
            <a:pPr eaLnBrk="1" hangingPunct="1"/>
            <a:r>
              <a:rPr lang="en-US" smtClean="0"/>
              <a:t>9.8 m/s</a:t>
            </a:r>
            <a:r>
              <a:rPr lang="en-US" baseline="30000" smtClean="0"/>
              <a:t>2</a:t>
            </a:r>
            <a:r>
              <a:rPr lang="en-US" smtClean="0"/>
              <a:t> on Earth</a:t>
            </a:r>
          </a:p>
        </p:txBody>
      </p:sp>
      <p:graphicFrame>
        <p:nvGraphicFramePr>
          <p:cNvPr id="67588" name="Object 4"/>
          <p:cNvGraphicFramePr>
            <a:graphicFrameLocks noGrp="1" noChangeAspect="1"/>
          </p:cNvGraphicFramePr>
          <p:nvPr>
            <p:ph sz="half" idx="4294967295"/>
          </p:nvPr>
        </p:nvGraphicFramePr>
        <p:xfrm>
          <a:off x="5119688" y="304800"/>
          <a:ext cx="4024312" cy="1293813"/>
        </p:xfrm>
        <a:graphic>
          <a:graphicData uri="http://schemas.openxmlformats.org/presentationml/2006/ole">
            <mc:AlternateContent xmlns:mc="http://schemas.openxmlformats.org/markup-compatibility/2006">
              <mc:Choice xmlns:v="urn:schemas-microsoft-com:vml" Requires="v">
                <p:oleObj spid="_x0000_s1044" name="Package" r:id="rId4" imgW="1306286" imgH="414938" progId="Package">
                  <p:embed/>
                </p:oleObj>
              </mc:Choice>
              <mc:Fallback>
                <p:oleObj name="Package" r:id="rId4" imgW="1306286" imgH="414938" progId="Packag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9688" y="304800"/>
                        <a:ext cx="4024312" cy="1293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774435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lstStyle/>
          <a:p>
            <a:r>
              <a:rPr lang="en-US"/>
              <a:t>Measuring Forces</a:t>
            </a:r>
          </a:p>
        </p:txBody>
      </p:sp>
      <p:sp>
        <p:nvSpPr>
          <p:cNvPr id="282627" name="Rectangle 3"/>
          <p:cNvSpPr>
            <a:spLocks noGrp="1" noChangeArrowheads="1"/>
          </p:cNvSpPr>
          <p:nvPr>
            <p:ph type="body" sz="half" idx="1"/>
          </p:nvPr>
        </p:nvSpPr>
        <p:spPr/>
        <p:txBody>
          <a:bodyPr/>
          <a:lstStyle/>
          <a:p>
            <a:pPr>
              <a:lnSpc>
                <a:spcPct val="90000"/>
              </a:lnSpc>
            </a:pPr>
            <a:r>
              <a:rPr lang="en-US" sz="3200"/>
              <a:t>Weight</a:t>
            </a:r>
          </a:p>
          <a:p>
            <a:pPr>
              <a:lnSpc>
                <a:spcPct val="90000"/>
              </a:lnSpc>
            </a:pPr>
            <a:r>
              <a:rPr lang="en-US" sz="3200"/>
              <a:t>Measured w/a spring scale</a:t>
            </a:r>
          </a:p>
          <a:p>
            <a:pPr>
              <a:lnSpc>
                <a:spcPct val="90000"/>
              </a:lnSpc>
            </a:pPr>
            <a:r>
              <a:rPr lang="en-US" sz="3200"/>
              <a:t>As weight increases, it stretches more</a:t>
            </a:r>
          </a:p>
          <a:p>
            <a:pPr>
              <a:lnSpc>
                <a:spcPct val="90000"/>
              </a:lnSpc>
            </a:pPr>
            <a:endParaRPr lang="en-US" sz="3200"/>
          </a:p>
        </p:txBody>
      </p:sp>
      <p:sp>
        <p:nvSpPr>
          <p:cNvPr id="282628" name="Rectangle 4"/>
          <p:cNvSpPr>
            <a:spLocks noGrp="1" noChangeArrowheads="1"/>
          </p:cNvSpPr>
          <p:nvPr>
            <p:ph type="body" sz="half" idx="2"/>
          </p:nvPr>
        </p:nvSpPr>
        <p:spPr/>
        <p:txBody>
          <a:bodyPr/>
          <a:lstStyle/>
          <a:p>
            <a:pPr>
              <a:lnSpc>
                <a:spcPct val="90000"/>
              </a:lnSpc>
            </a:pPr>
            <a:r>
              <a:rPr lang="en-US" sz="3200"/>
              <a:t>Mass</a:t>
            </a:r>
          </a:p>
          <a:p>
            <a:pPr>
              <a:lnSpc>
                <a:spcPct val="90000"/>
              </a:lnSpc>
            </a:pPr>
            <a:r>
              <a:rPr lang="en-US" sz="3200"/>
              <a:t>Measured with a balance scale</a:t>
            </a:r>
          </a:p>
          <a:p>
            <a:pPr>
              <a:lnSpc>
                <a:spcPct val="90000"/>
              </a:lnSpc>
            </a:pPr>
            <a:r>
              <a:rPr lang="en-US"/>
              <a:t>On the moon </a:t>
            </a:r>
          </a:p>
          <a:p>
            <a:pPr>
              <a:lnSpc>
                <a:spcPct val="90000"/>
              </a:lnSpc>
            </a:pPr>
            <a:r>
              <a:rPr lang="en-US"/>
              <a:t>Mass stays the same</a:t>
            </a:r>
          </a:p>
          <a:p>
            <a:pPr>
              <a:lnSpc>
                <a:spcPct val="90000"/>
              </a:lnSpc>
            </a:pPr>
            <a:r>
              <a:rPr lang="en-US"/>
              <a:t>Same inertia</a:t>
            </a:r>
          </a:p>
          <a:p>
            <a:pPr>
              <a:lnSpc>
                <a:spcPct val="90000"/>
              </a:lnSpc>
            </a:pPr>
            <a:r>
              <a:rPr lang="en-US"/>
              <a:t>Weight changes</a:t>
            </a:r>
            <a:endParaRPr lang="en-US" sz="3200"/>
          </a:p>
        </p:txBody>
      </p:sp>
    </p:spTree>
    <p:extLst>
      <p:ext uri="{BB962C8B-B14F-4D97-AF65-F5344CB8AC3E}">
        <p14:creationId xmlns:p14="http://schemas.microsoft.com/office/powerpoint/2010/main" val="270501671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mtClean="0"/>
              <a:t>Falling Objects</a:t>
            </a:r>
          </a:p>
        </p:txBody>
      </p:sp>
      <p:sp>
        <p:nvSpPr>
          <p:cNvPr id="69635" name="Rectangle 3"/>
          <p:cNvSpPr>
            <a:spLocks noGrp="1" noChangeArrowheads="1"/>
          </p:cNvSpPr>
          <p:nvPr>
            <p:ph type="body" sz="half" idx="1"/>
          </p:nvPr>
        </p:nvSpPr>
        <p:spPr/>
        <p:txBody>
          <a:bodyPr/>
          <a:lstStyle/>
          <a:p>
            <a:pPr eaLnBrk="1" hangingPunct="1"/>
            <a:r>
              <a:rPr lang="en-US" sz="2400" smtClean="0"/>
              <a:t>Falling objects fall with the same acceleration- regardless of mass</a:t>
            </a:r>
          </a:p>
          <a:p>
            <a:pPr eaLnBrk="1" hangingPunct="1"/>
            <a:r>
              <a:rPr lang="en-US" sz="2400" smtClean="0"/>
              <a:t>A larger mass has a greater inertia, requiring a greater force to change its velocity</a:t>
            </a:r>
          </a:p>
          <a:p>
            <a:pPr eaLnBrk="1" hangingPunct="1"/>
            <a:r>
              <a:rPr lang="en-US" sz="2400" smtClean="0"/>
              <a:t>A smaller mass has less inertia, requiring less force to affect its velocity</a:t>
            </a:r>
          </a:p>
          <a:p>
            <a:pPr eaLnBrk="1" hangingPunct="1"/>
            <a:r>
              <a:rPr lang="en-US" sz="2400" smtClean="0"/>
              <a:t> </a:t>
            </a:r>
          </a:p>
        </p:txBody>
      </p:sp>
      <p:sp>
        <p:nvSpPr>
          <p:cNvPr id="69636" name="Rectangle 4"/>
          <p:cNvSpPr>
            <a:spLocks noGrp="1" noChangeArrowheads="1"/>
          </p:cNvSpPr>
          <p:nvPr>
            <p:ph type="body" sz="half" idx="2"/>
          </p:nvPr>
        </p:nvSpPr>
        <p:spPr/>
        <p:txBody>
          <a:bodyPr/>
          <a:lstStyle/>
          <a:p>
            <a:pPr eaLnBrk="1" hangingPunct="1"/>
            <a:r>
              <a:rPr lang="en-US" sz="2400" smtClean="0">
                <a:hlinkClick r:id="rId3" action="ppaction://hlinkfile"/>
              </a:rPr>
              <a:t>About falling things</a:t>
            </a:r>
            <a:endParaRPr lang="en-US" sz="2400" smtClean="0"/>
          </a:p>
          <a:p>
            <a:pPr eaLnBrk="1" hangingPunct="1"/>
            <a:endParaRPr lang="en-US" sz="2400" smtClean="0"/>
          </a:p>
          <a:p>
            <a:pPr eaLnBrk="1" hangingPunct="1"/>
            <a:endParaRPr lang="en-US" sz="2400" smtClean="0"/>
          </a:p>
        </p:txBody>
      </p:sp>
    </p:spTree>
    <p:extLst>
      <p:ext uri="{BB962C8B-B14F-4D97-AF65-F5344CB8AC3E}">
        <p14:creationId xmlns:p14="http://schemas.microsoft.com/office/powerpoint/2010/main" val="31589316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5784BA69-BF5C-4D95-A12B-9D374953212B}" type="datetime5">
              <a:rPr lang="en-US" smtClean="0"/>
              <a:pPr/>
              <a:t>24-Feb-14</a:t>
            </a:fld>
            <a:endParaRPr lang="en-US" smtClean="0"/>
          </a:p>
        </p:txBody>
      </p:sp>
      <p:sp>
        <p:nvSpPr>
          <p:cNvPr id="70659" name="Footer Placeholder 4"/>
          <p:cNvSpPr>
            <a:spLocks noGrp="1"/>
          </p:cNvSpPr>
          <p:nvPr>
            <p:ph type="ftr" sz="quarter" idx="11"/>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mtClean="0"/>
              <a:t>Physics 1 (Garcia) SJSU</a:t>
            </a:r>
          </a:p>
        </p:txBody>
      </p:sp>
      <p:sp>
        <p:nvSpPr>
          <p:cNvPr id="70660" name="Rectangle 2"/>
          <p:cNvSpPr>
            <a:spLocks noGrp="1" noChangeArrowheads="1"/>
          </p:cNvSpPr>
          <p:nvPr>
            <p:ph type="title"/>
          </p:nvPr>
        </p:nvSpPr>
        <p:spPr/>
        <p:txBody>
          <a:bodyPr/>
          <a:lstStyle/>
          <a:p>
            <a:pPr eaLnBrk="1" hangingPunct="1"/>
            <a:r>
              <a:rPr lang="en-US" i="1" smtClean="0"/>
              <a:t>Demo</a:t>
            </a:r>
            <a:r>
              <a:rPr lang="en-US" smtClean="0"/>
              <a:t>: String of Falling Balls</a:t>
            </a:r>
          </a:p>
        </p:txBody>
      </p:sp>
      <p:sp>
        <p:nvSpPr>
          <p:cNvPr id="70661" name="Rectangle 3"/>
          <p:cNvSpPr>
            <a:spLocks noGrp="1" noChangeArrowheads="1"/>
          </p:cNvSpPr>
          <p:nvPr>
            <p:ph type="body" idx="1"/>
          </p:nvPr>
        </p:nvSpPr>
        <p:spPr>
          <a:xfrm>
            <a:off x="431800" y="1600200"/>
            <a:ext cx="4932363" cy="4449763"/>
          </a:xfrm>
        </p:spPr>
        <p:txBody>
          <a:bodyPr/>
          <a:lstStyle/>
          <a:p>
            <a:pPr eaLnBrk="1" hangingPunct="1">
              <a:buFontTx/>
              <a:buNone/>
            </a:pPr>
            <a:r>
              <a:rPr lang="en-US" sz="2800" smtClean="0"/>
              <a:t>Falling objects accelerate (speed increases).</a:t>
            </a:r>
          </a:p>
          <a:p>
            <a:pPr eaLnBrk="1" hangingPunct="1">
              <a:buFontTx/>
              <a:buNone/>
            </a:pPr>
            <a:r>
              <a:rPr lang="en-US" sz="2800" smtClean="0"/>
              <a:t>Listen for the sound as balls hit the ground.</a:t>
            </a:r>
          </a:p>
          <a:p>
            <a:pPr eaLnBrk="1" hangingPunct="1">
              <a:buFontTx/>
              <a:buNone/>
            </a:pPr>
            <a:r>
              <a:rPr lang="en-US" sz="2800" smtClean="0"/>
              <a:t>Time between “clicks” gets shorter &amp; shorter (falling faster &amp; faster).</a:t>
            </a:r>
            <a:endParaRPr lang="en-US" sz="2800" smtClean="0">
              <a:solidFill>
                <a:srgbClr val="FF0000"/>
              </a:solidFill>
            </a:endParaRPr>
          </a:p>
        </p:txBody>
      </p:sp>
      <p:sp>
        <p:nvSpPr>
          <p:cNvPr id="70662" name="Oval 10" descr="Cork"/>
          <p:cNvSpPr>
            <a:spLocks noChangeArrowheads="1"/>
          </p:cNvSpPr>
          <p:nvPr/>
        </p:nvSpPr>
        <p:spPr bwMode="auto">
          <a:xfrm>
            <a:off x="6311900" y="1498600"/>
            <a:ext cx="177800" cy="177800"/>
          </a:xfrm>
          <a:prstGeom prst="ellipse">
            <a:avLst/>
          </a:prstGeom>
          <a:blipFill dpi="0" rotWithShape="1">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63" name="Oval 11" descr="Cork"/>
          <p:cNvSpPr>
            <a:spLocks noChangeArrowheads="1"/>
          </p:cNvSpPr>
          <p:nvPr/>
        </p:nvSpPr>
        <p:spPr bwMode="auto">
          <a:xfrm>
            <a:off x="6311900" y="2413000"/>
            <a:ext cx="177800" cy="177800"/>
          </a:xfrm>
          <a:prstGeom prst="ellipse">
            <a:avLst/>
          </a:prstGeom>
          <a:blipFill dpi="0" rotWithShape="1">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64" name="Oval 12" descr="Cork"/>
          <p:cNvSpPr>
            <a:spLocks noChangeArrowheads="1"/>
          </p:cNvSpPr>
          <p:nvPr/>
        </p:nvSpPr>
        <p:spPr bwMode="auto">
          <a:xfrm>
            <a:off x="6311900" y="3327400"/>
            <a:ext cx="177800" cy="177800"/>
          </a:xfrm>
          <a:prstGeom prst="ellipse">
            <a:avLst/>
          </a:prstGeom>
          <a:blipFill dpi="0" rotWithShape="1">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65" name="Oval 13" descr="Cork"/>
          <p:cNvSpPr>
            <a:spLocks noChangeArrowheads="1"/>
          </p:cNvSpPr>
          <p:nvPr/>
        </p:nvSpPr>
        <p:spPr bwMode="auto">
          <a:xfrm>
            <a:off x="6311900" y="5156200"/>
            <a:ext cx="177800" cy="177800"/>
          </a:xfrm>
          <a:prstGeom prst="ellipse">
            <a:avLst/>
          </a:prstGeom>
          <a:blipFill dpi="0" rotWithShape="1">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66" name="Oval 14" descr="Cork"/>
          <p:cNvSpPr>
            <a:spLocks noChangeArrowheads="1"/>
          </p:cNvSpPr>
          <p:nvPr/>
        </p:nvSpPr>
        <p:spPr bwMode="auto">
          <a:xfrm>
            <a:off x="6311900" y="4241800"/>
            <a:ext cx="177800" cy="177800"/>
          </a:xfrm>
          <a:prstGeom prst="ellipse">
            <a:avLst/>
          </a:prstGeom>
          <a:blipFill dpi="0" rotWithShape="1">
            <a:blip r:embed="rId3"/>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1" name="Rectangle 29"/>
          <p:cNvSpPr>
            <a:spLocks noChangeArrowheads="1"/>
          </p:cNvSpPr>
          <p:nvPr/>
        </p:nvSpPr>
        <p:spPr bwMode="auto">
          <a:xfrm>
            <a:off x="5943600" y="5803900"/>
            <a:ext cx="965200" cy="152400"/>
          </a:xfrm>
          <a:prstGeom prst="rect">
            <a:avLst/>
          </a:prstGeom>
          <a:gradFill rotWithShape="1">
            <a:gsLst>
              <a:gs pos="0">
                <a:schemeClr val="accent1">
                  <a:gamma/>
                  <a:shade val="46275"/>
                  <a:invGamma/>
                </a:schemeClr>
              </a:gs>
              <a:gs pos="100000">
                <a:schemeClr val="accent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p>
        </p:txBody>
      </p:sp>
      <p:sp>
        <p:nvSpPr>
          <p:cNvPr id="70668" name="Line 30"/>
          <p:cNvSpPr>
            <a:spLocks noChangeShapeType="1"/>
          </p:cNvSpPr>
          <p:nvPr/>
        </p:nvSpPr>
        <p:spPr bwMode="auto">
          <a:xfrm>
            <a:off x="6400800" y="1587500"/>
            <a:ext cx="0" cy="3657600"/>
          </a:xfrm>
          <a:prstGeom prst="line">
            <a:avLst/>
          </a:prstGeom>
          <a:noFill/>
          <a:ln w="127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669" name="Text Box 31"/>
          <p:cNvSpPr txBox="1">
            <a:spLocks noChangeArrowheads="1"/>
          </p:cNvSpPr>
          <p:nvPr/>
        </p:nvSpPr>
        <p:spPr bwMode="auto">
          <a:xfrm>
            <a:off x="708025" y="5737225"/>
            <a:ext cx="41338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sz="1600">
                <a:solidFill>
                  <a:srgbClr val="CC0099"/>
                </a:solidFill>
              </a:rPr>
              <a:t>String does not pull; no tension while falling.</a:t>
            </a:r>
          </a:p>
        </p:txBody>
      </p:sp>
    </p:spTree>
    <p:extLst>
      <p:ext uri="{BB962C8B-B14F-4D97-AF65-F5344CB8AC3E}">
        <p14:creationId xmlns:p14="http://schemas.microsoft.com/office/powerpoint/2010/main" val="28350165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781300" y="1600200"/>
            <a:ext cx="5905500" cy="4525963"/>
          </a:xfrm>
        </p:spPr>
        <p:txBody>
          <a:bodyPr>
            <a:normAutofit fontScale="92500" lnSpcReduction="10000"/>
          </a:bodyPr>
          <a:lstStyle/>
          <a:p>
            <a:r>
              <a:rPr lang="en-US" dirty="0"/>
              <a:t>The instantaneous velocity of an object falling from rest </a:t>
            </a:r>
            <a:r>
              <a:rPr lang="en-US" dirty="0" smtClean="0"/>
              <a:t> </a:t>
            </a:r>
            <a:r>
              <a:rPr lang="en-US" dirty="0"/>
              <a:t>can be expressed in shorthand notation as </a:t>
            </a:r>
            <a:r>
              <a:rPr lang="en-US" dirty="0" smtClean="0"/>
              <a:t> V = </a:t>
            </a:r>
            <a:r>
              <a:rPr lang="en-US" dirty="0" err="1" smtClean="0"/>
              <a:t>gt</a:t>
            </a:r>
            <a:endParaRPr lang="en-US" dirty="0" smtClean="0"/>
          </a:p>
          <a:p>
            <a:r>
              <a:rPr lang="en-US" dirty="0" smtClean="0"/>
              <a:t>the </a:t>
            </a:r>
            <a:r>
              <a:rPr lang="en-US" dirty="0"/>
              <a:t>instantaneous velocity or speed in meters per second is simply the acceleration g = 10 m/s</a:t>
            </a:r>
            <a:r>
              <a:rPr lang="en-US" baseline="30000" dirty="0"/>
              <a:t>2</a:t>
            </a:r>
            <a:r>
              <a:rPr lang="en-US" dirty="0"/>
              <a:t> multiplied by the time t in seconds.</a:t>
            </a:r>
            <a:br>
              <a:rPr lang="en-US" dirty="0"/>
            </a:b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25527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6285" y="330994"/>
            <a:ext cx="2052410" cy="86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84666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5781675" y="274638"/>
            <a:ext cx="2825750" cy="533400"/>
          </a:xfrm>
        </p:spPr>
        <p:txBody>
          <a:bodyPr>
            <a:normAutofit fontScale="90000"/>
          </a:bodyPr>
          <a:lstStyle/>
          <a:p>
            <a:pPr eaLnBrk="1" hangingPunct="1"/>
            <a:endParaRPr lang="en-US" sz="3600" smtClean="0"/>
          </a:p>
        </p:txBody>
      </p:sp>
      <p:sp>
        <p:nvSpPr>
          <p:cNvPr id="78851" name="Rectangle 3"/>
          <p:cNvSpPr>
            <a:spLocks noGrp="1" noChangeArrowheads="1"/>
          </p:cNvSpPr>
          <p:nvPr>
            <p:ph type="body" idx="1"/>
          </p:nvPr>
        </p:nvSpPr>
        <p:spPr>
          <a:xfrm>
            <a:off x="3733800" y="152400"/>
            <a:ext cx="5257800" cy="5943600"/>
          </a:xfrm>
        </p:spPr>
        <p:txBody>
          <a:bodyPr/>
          <a:lstStyle/>
          <a:p>
            <a:pPr eaLnBrk="1" hangingPunct="1"/>
            <a:r>
              <a:rPr lang="en-US" sz="2800" smtClean="0"/>
              <a:t>B/c the acceleration is the same whether the object is moving up or down, the figure could just as well represent the person at the bottom throwing the ball upward.</a:t>
            </a:r>
          </a:p>
          <a:p>
            <a:pPr eaLnBrk="1" hangingPunct="1"/>
            <a:endParaRPr lang="en-US" sz="2800" smtClean="0"/>
          </a:p>
          <a:p>
            <a:pPr eaLnBrk="1" hangingPunct="1"/>
            <a:r>
              <a:rPr lang="en-US" sz="2800" smtClean="0"/>
              <a:t>What would be the speed of the ball when it reaches the top?   Answer: 0 m/s</a:t>
            </a:r>
            <a:endParaRPr lang="en-US" sz="1800" smtClean="0"/>
          </a:p>
        </p:txBody>
      </p:sp>
      <p:pic>
        <p:nvPicPr>
          <p:cNvPr id="78852" name="Picture 4" descr="~AUT00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798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3" name="Text Box 5"/>
          <p:cNvSpPr txBox="1">
            <a:spLocks noChangeArrowheads="1"/>
          </p:cNvSpPr>
          <p:nvPr/>
        </p:nvSpPr>
        <p:spPr bwMode="auto">
          <a:xfrm>
            <a:off x="0" y="0"/>
            <a:ext cx="914241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63500" rIns="63500" bIns="6350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endParaRPr lang="en-US" sz="1200">
              <a:latin typeface="Times New Roman" pitchFamily="18" charset="0"/>
            </a:endParaRPr>
          </a:p>
          <a:p>
            <a:endParaRPr lang="en-US" sz="1200">
              <a:latin typeface="Times New Roman" pitchFamily="18" charset="0"/>
            </a:endParaRPr>
          </a:p>
        </p:txBody>
      </p:sp>
    </p:spTree>
    <p:extLst>
      <p:ext uri="{BB962C8B-B14F-4D97-AF65-F5344CB8AC3E}">
        <p14:creationId xmlns:p14="http://schemas.microsoft.com/office/powerpoint/2010/main" val="170551590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6019800" cy="1143000"/>
          </a:xfrm>
        </p:spPr>
        <p:txBody>
          <a:bodyPr>
            <a:normAutofit fontScale="90000"/>
          </a:bodyPr>
          <a:lstStyle/>
          <a:p>
            <a:r>
              <a:rPr lang="en-US" dirty="0"/>
              <a:t>How about an object thrown straight upward? </a:t>
            </a:r>
          </a:p>
        </p:txBody>
      </p:sp>
      <p:sp>
        <p:nvSpPr>
          <p:cNvPr id="3" name="Content Placeholder 2"/>
          <p:cNvSpPr>
            <a:spLocks noGrp="1"/>
          </p:cNvSpPr>
          <p:nvPr>
            <p:ph idx="1"/>
          </p:nvPr>
        </p:nvSpPr>
        <p:spPr>
          <a:xfrm>
            <a:off x="2667000" y="1600200"/>
            <a:ext cx="6324600" cy="5257800"/>
          </a:xfrm>
        </p:spPr>
        <p:txBody>
          <a:bodyPr>
            <a:normAutofit fontScale="55000" lnSpcReduction="20000"/>
          </a:bodyPr>
          <a:lstStyle/>
          <a:p>
            <a:pPr>
              <a:lnSpc>
                <a:spcPct val="170000"/>
              </a:lnSpc>
            </a:pPr>
            <a:r>
              <a:rPr lang="en-US" sz="4400" b="1" dirty="0" smtClean="0"/>
              <a:t>Once </a:t>
            </a:r>
            <a:r>
              <a:rPr lang="en-US" sz="4400" b="1" dirty="0"/>
              <a:t>released, it continues to move upward for a while and then comes back down. </a:t>
            </a:r>
            <a:endParaRPr lang="en-US" sz="4400" b="1" dirty="0" smtClean="0"/>
          </a:p>
          <a:p>
            <a:pPr>
              <a:lnSpc>
                <a:spcPct val="170000"/>
              </a:lnSpc>
            </a:pPr>
            <a:r>
              <a:rPr lang="en-US" sz="4400" b="1" dirty="0" smtClean="0"/>
              <a:t>At </a:t>
            </a:r>
            <a:r>
              <a:rPr lang="en-US" sz="4400" b="1" dirty="0"/>
              <a:t>the highest point, when it is changing its direction of motion from upward to downward, its instantaneous speed is zero</a:t>
            </a:r>
            <a:r>
              <a:rPr lang="en-US" sz="4400" b="1" dirty="0" smtClean="0"/>
              <a:t>.</a:t>
            </a:r>
          </a:p>
          <a:p>
            <a:pPr>
              <a:lnSpc>
                <a:spcPct val="170000"/>
              </a:lnSpc>
            </a:pPr>
            <a:r>
              <a:rPr lang="en-US" sz="4400" b="1" dirty="0" smtClean="0"/>
              <a:t> </a:t>
            </a:r>
            <a:r>
              <a:rPr lang="en-US" sz="4400" b="1" dirty="0"/>
              <a:t>Then it starts downward just as if it had been dropped from rest at that height.</a:t>
            </a:r>
            <a:r>
              <a:rPr lang="en-US" dirty="0"/>
              <a:t/>
            </a:r>
            <a:br>
              <a:rPr lang="en-US" dirty="0"/>
            </a:br>
            <a:endParaRPr lang="en-US"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902" t="10392" r="30693" b="15390"/>
          <a:stretch/>
        </p:blipFill>
        <p:spPr bwMode="auto">
          <a:xfrm>
            <a:off x="0" y="0"/>
            <a:ext cx="2667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48149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6019800" cy="1143000"/>
          </a:xfrm>
        </p:spPr>
        <p:txBody>
          <a:bodyPr>
            <a:normAutofit fontScale="90000"/>
          </a:bodyPr>
          <a:lstStyle/>
          <a:p>
            <a:r>
              <a:rPr lang="en-US" dirty="0"/>
              <a:t>How about an object thrown straight upward? </a:t>
            </a:r>
          </a:p>
        </p:txBody>
      </p:sp>
      <p:sp>
        <p:nvSpPr>
          <p:cNvPr id="3" name="Content Placeholder 2"/>
          <p:cNvSpPr>
            <a:spLocks noGrp="1"/>
          </p:cNvSpPr>
          <p:nvPr>
            <p:ph idx="1"/>
          </p:nvPr>
        </p:nvSpPr>
        <p:spPr>
          <a:xfrm>
            <a:off x="2667000" y="1600200"/>
            <a:ext cx="6324600" cy="5257800"/>
          </a:xfrm>
        </p:spPr>
        <p:txBody>
          <a:bodyPr>
            <a:normAutofit/>
          </a:bodyPr>
          <a:lstStyle/>
          <a:p>
            <a:pPr>
              <a:lnSpc>
                <a:spcPct val="170000"/>
              </a:lnSpc>
            </a:pPr>
            <a:r>
              <a:rPr lang="en-US" sz="3800" dirty="0"/>
              <a:t>Whether moving upward or downward, the acceleration is 10 m/s</a:t>
            </a:r>
            <a:r>
              <a:rPr lang="en-US" sz="3800" baseline="30000" dirty="0"/>
              <a:t>2</a:t>
            </a:r>
            <a:r>
              <a:rPr lang="en-US" sz="3800" dirty="0"/>
              <a:t> the whole time</a:t>
            </a:r>
            <a:r>
              <a:rPr lang="en-US" sz="3800" dirty="0" smtClean="0"/>
              <a:t>.</a:t>
            </a:r>
          </a:p>
          <a:p>
            <a:pPr>
              <a:lnSpc>
                <a:spcPct val="170000"/>
              </a:lnSpc>
            </a:pPr>
            <a:r>
              <a:rPr lang="en-US" b="1" dirty="0"/>
              <a:t>up positive, and down negative.</a:t>
            </a:r>
            <a:r>
              <a:rPr lang="en-US" dirty="0"/>
              <a:t/>
            </a:r>
            <a:br>
              <a:rPr lang="en-US" dirty="0"/>
            </a:br>
            <a:endParaRPr lang="en-US"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902" t="10392" r="30693" b="15390"/>
          <a:stretch/>
        </p:blipFill>
        <p:spPr bwMode="auto">
          <a:xfrm>
            <a:off x="0" y="0"/>
            <a:ext cx="2667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85023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motion</a:t>
            </a:r>
          </a:p>
        </p:txBody>
      </p:sp>
      <p:sp>
        <p:nvSpPr>
          <p:cNvPr id="3" name="Content Placeholder 2"/>
          <p:cNvSpPr>
            <a:spLocks noGrp="1"/>
          </p:cNvSpPr>
          <p:nvPr>
            <p:ph idx="1"/>
          </p:nvPr>
        </p:nvSpPr>
        <p:spPr/>
        <p:txBody>
          <a:bodyPr/>
          <a:lstStyle/>
          <a:p>
            <a:r>
              <a:rPr lang="en-US" dirty="0"/>
              <a:t>The relationship between time up or down and vertical height is given by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806432"/>
            <a:ext cx="2443162" cy="1841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2" y="3295650"/>
            <a:ext cx="3043238"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99301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Text Box 2"/>
          <p:cNvSpPr txBox="1">
            <a:spLocks noChangeArrowheads="1"/>
          </p:cNvSpPr>
          <p:nvPr/>
        </p:nvSpPr>
        <p:spPr bwMode="auto">
          <a:xfrm>
            <a:off x="914400" y="1981200"/>
            <a:ext cx="632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endParaRPr lang="en-US"/>
          </a:p>
        </p:txBody>
      </p:sp>
      <p:sp>
        <p:nvSpPr>
          <p:cNvPr id="393219" name="Text Box 3"/>
          <p:cNvSpPr txBox="1">
            <a:spLocks noChangeArrowheads="1"/>
          </p:cNvSpPr>
          <p:nvPr/>
        </p:nvSpPr>
        <p:spPr bwMode="auto">
          <a:xfrm>
            <a:off x="609600" y="838200"/>
            <a:ext cx="7848600"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lnSpc>
                <a:spcPct val="90000"/>
              </a:lnSpc>
              <a:spcBef>
                <a:spcPct val="20000"/>
              </a:spcBef>
            </a:pPr>
            <a:r>
              <a:rPr lang="en-US" sz="2800">
                <a:latin typeface="Bookman Old Style" pitchFamily="18" charset="0"/>
              </a:rPr>
              <a:t>In outer space, away from gravity and any sources of friction, a rocket ship launched with a certain speed and direction would </a:t>
            </a:r>
            <a:r>
              <a:rPr lang="en-US" sz="2800" i="1">
                <a:latin typeface="Bookman Old Style" pitchFamily="18" charset="0"/>
              </a:rPr>
              <a:t>keep going in that same direction and at that same speed forever</a:t>
            </a:r>
            <a:r>
              <a:rPr lang="en-US" sz="2800">
                <a:latin typeface="Bookman Old Style" pitchFamily="18" charset="0"/>
              </a:rPr>
              <a:t>.</a:t>
            </a:r>
          </a:p>
        </p:txBody>
      </p:sp>
      <p:pic>
        <p:nvPicPr>
          <p:cNvPr id="393220" name="Picture 4" descr="MCj02799580000[1]"/>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a:xfrm>
            <a:off x="3149600" y="3119438"/>
            <a:ext cx="2924175" cy="2555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203592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3219"/>
                                        </p:tgtEl>
                                        <p:attrNameLst>
                                          <p:attrName>style.visibility</p:attrName>
                                        </p:attrNameLst>
                                      </p:cBhvr>
                                      <p:to>
                                        <p:strVal val="visible"/>
                                      </p:to>
                                    </p:set>
                                    <p:animEffect transition="in" filter="fade">
                                      <p:cBhvr>
                                        <p:cTn id="7" dur="1000"/>
                                        <p:tgtEl>
                                          <p:spTgt spid="393219"/>
                                        </p:tgtEl>
                                      </p:cBhvr>
                                    </p:animEffect>
                                    <p:anim calcmode="lin" valueType="num">
                                      <p:cBhvr>
                                        <p:cTn id="8" dur="1000" fill="hold"/>
                                        <p:tgtEl>
                                          <p:spTgt spid="393219"/>
                                        </p:tgtEl>
                                        <p:attrNameLst>
                                          <p:attrName>ppt_x</p:attrName>
                                        </p:attrNameLst>
                                      </p:cBhvr>
                                      <p:tavLst>
                                        <p:tav tm="0">
                                          <p:val>
                                            <p:strVal val="#ppt_x"/>
                                          </p:val>
                                        </p:tav>
                                        <p:tav tm="100000">
                                          <p:val>
                                            <p:strVal val="#ppt_x"/>
                                          </p:val>
                                        </p:tav>
                                      </p:tavLst>
                                    </p:anim>
                                    <p:anim calcmode="lin" valueType="num">
                                      <p:cBhvr>
                                        <p:cTn id="9" dur="1000" fill="hold"/>
                                        <p:tgtEl>
                                          <p:spTgt spid="3932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93220"/>
                                        </p:tgtEl>
                                        <p:attrNameLst>
                                          <p:attrName>style.visibility</p:attrName>
                                        </p:attrNameLst>
                                      </p:cBhvr>
                                      <p:to>
                                        <p:strVal val="visible"/>
                                      </p:to>
                                    </p:set>
                                    <p:animEffect transition="in" filter="fade">
                                      <p:cBhvr>
                                        <p:cTn id="12" dur="1000"/>
                                        <p:tgtEl>
                                          <p:spTgt spid="393220"/>
                                        </p:tgtEl>
                                      </p:cBhvr>
                                    </p:animEffect>
                                    <p:anim calcmode="lin" valueType="num">
                                      <p:cBhvr>
                                        <p:cTn id="13" dur="1000" fill="hold"/>
                                        <p:tgtEl>
                                          <p:spTgt spid="393220"/>
                                        </p:tgtEl>
                                        <p:attrNameLst>
                                          <p:attrName>ppt_x</p:attrName>
                                        </p:attrNameLst>
                                      </p:cBhvr>
                                      <p:tavLst>
                                        <p:tav tm="0">
                                          <p:val>
                                            <p:strVal val="#ppt_x"/>
                                          </p:val>
                                        </p:tav>
                                        <p:tav tm="100000">
                                          <p:val>
                                            <p:strVal val="#ppt_x"/>
                                          </p:val>
                                        </p:tav>
                                      </p:tavLst>
                                    </p:anim>
                                    <p:anim calcmode="lin" valueType="num">
                                      <p:cBhvr>
                                        <p:cTn id="14" dur="1000" fill="hold"/>
                                        <p:tgtEl>
                                          <p:spTgt spid="393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Date Placeholder 3"/>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6DB3877-E785-43EE-A283-B1BC3A156E78}" type="datetime5">
              <a:rPr lang="en-US" smtClean="0"/>
              <a:pPr/>
              <a:t>24-Feb-14</a:t>
            </a:fld>
            <a:endParaRPr lang="en-US" smtClean="0"/>
          </a:p>
        </p:txBody>
      </p:sp>
      <p:sp>
        <p:nvSpPr>
          <p:cNvPr id="79876" name="Rectangle 2"/>
          <p:cNvSpPr>
            <a:spLocks noGrp="1" noChangeArrowheads="1"/>
          </p:cNvSpPr>
          <p:nvPr>
            <p:ph type="title"/>
          </p:nvPr>
        </p:nvSpPr>
        <p:spPr/>
        <p:txBody>
          <a:bodyPr/>
          <a:lstStyle/>
          <a:p>
            <a:pPr eaLnBrk="1" hangingPunct="1"/>
            <a:r>
              <a:rPr lang="en-US" smtClean="0">
                <a:solidFill>
                  <a:srgbClr val="00CC00"/>
                </a:solidFill>
              </a:rPr>
              <a:t>Lab</a:t>
            </a:r>
            <a:r>
              <a:rPr lang="en-US" smtClean="0"/>
              <a:t>: Acceleration of Gravity</a:t>
            </a:r>
          </a:p>
        </p:txBody>
      </p:sp>
      <p:sp>
        <p:nvSpPr>
          <p:cNvPr id="79877" name="Rectangle 3"/>
          <p:cNvSpPr>
            <a:spLocks noGrp="1" noChangeArrowheads="1"/>
          </p:cNvSpPr>
          <p:nvPr>
            <p:ph type="body" idx="1"/>
          </p:nvPr>
        </p:nvSpPr>
        <p:spPr>
          <a:xfrm>
            <a:off x="477838" y="1481138"/>
            <a:ext cx="6100762" cy="1654175"/>
          </a:xfrm>
        </p:spPr>
        <p:txBody>
          <a:bodyPr/>
          <a:lstStyle/>
          <a:p>
            <a:pPr eaLnBrk="1" hangingPunct="1">
              <a:buFontTx/>
              <a:buNone/>
            </a:pPr>
            <a:r>
              <a:rPr lang="en-US" smtClean="0"/>
              <a:t>Record position of falling object using spark timer and paper tape.</a:t>
            </a:r>
          </a:p>
        </p:txBody>
      </p:sp>
      <p:pic>
        <p:nvPicPr>
          <p:cNvPr id="79878" name="Picture 5" descr="bobf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035300"/>
            <a:ext cx="563438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6" descr="IMG_67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1788" y="1414463"/>
            <a:ext cx="1214437" cy="518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77829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We're talking here of vertical motion. </a:t>
            </a:r>
            <a:endParaRPr lang="en-US" dirty="0" smtClean="0"/>
          </a:p>
          <a:p>
            <a:r>
              <a:rPr lang="en-US" dirty="0" smtClean="0"/>
              <a:t>How </a:t>
            </a:r>
            <a:r>
              <a:rPr lang="en-US" dirty="0"/>
              <a:t>about running jumps? Hang time depends only on the jumper's vertical speed at launch. While airborne, the jumper's horizontal speed remains constant while the vertical speed undergoes acceleration. Interesting physics!</a:t>
            </a:r>
          </a:p>
        </p:txBody>
      </p:sp>
    </p:spTree>
    <p:extLst>
      <p:ext uri="{BB962C8B-B14F-4D97-AF65-F5344CB8AC3E}">
        <p14:creationId xmlns:p14="http://schemas.microsoft.com/office/powerpoint/2010/main" val="42463221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smtClean="0"/>
              <a:t>Air resistance depends on</a:t>
            </a:r>
          </a:p>
        </p:txBody>
      </p:sp>
      <p:sp>
        <p:nvSpPr>
          <p:cNvPr id="84995" name="Rectangle 3"/>
          <p:cNvSpPr>
            <a:spLocks noGrp="1" noChangeArrowheads="1"/>
          </p:cNvSpPr>
          <p:nvPr>
            <p:ph type="body" sz="half" idx="1"/>
          </p:nvPr>
        </p:nvSpPr>
        <p:spPr/>
        <p:txBody>
          <a:bodyPr/>
          <a:lstStyle/>
          <a:p>
            <a:pPr eaLnBrk="1" hangingPunct="1">
              <a:buFontTx/>
              <a:buNone/>
            </a:pPr>
            <a:r>
              <a:rPr lang="en-US" smtClean="0"/>
              <a:t>Objects</a:t>
            </a:r>
          </a:p>
          <a:p>
            <a:pPr eaLnBrk="1" hangingPunct="1"/>
            <a:r>
              <a:rPr lang="en-US" smtClean="0"/>
              <a:t>Speed</a:t>
            </a:r>
          </a:p>
          <a:p>
            <a:pPr eaLnBrk="1" hangingPunct="1"/>
            <a:r>
              <a:rPr lang="en-US" smtClean="0"/>
              <a:t>Size</a:t>
            </a:r>
          </a:p>
          <a:p>
            <a:pPr eaLnBrk="1" hangingPunct="1"/>
            <a:r>
              <a:rPr lang="en-US" smtClean="0"/>
              <a:t>Shape</a:t>
            </a:r>
          </a:p>
          <a:p>
            <a:pPr eaLnBrk="1" hangingPunct="1"/>
            <a:r>
              <a:rPr lang="en-US" smtClean="0"/>
              <a:t>Density </a:t>
            </a:r>
          </a:p>
        </p:txBody>
      </p:sp>
      <p:sp>
        <p:nvSpPr>
          <p:cNvPr id="84996" name="Rectangle 4"/>
          <p:cNvSpPr>
            <a:spLocks noGrp="1" noChangeArrowheads="1"/>
          </p:cNvSpPr>
          <p:nvPr>
            <p:ph type="body" sz="half" idx="2"/>
          </p:nvPr>
        </p:nvSpPr>
        <p:spPr>
          <a:xfrm>
            <a:off x="3581400" y="1600200"/>
            <a:ext cx="5105400" cy="4525963"/>
          </a:xfrm>
        </p:spPr>
        <p:txBody>
          <a:bodyPr/>
          <a:lstStyle/>
          <a:p>
            <a:pPr>
              <a:lnSpc>
                <a:spcPct val="150000"/>
              </a:lnSpc>
            </a:pPr>
            <a:r>
              <a:rPr lang="en-US" dirty="0">
                <a:latin typeface="Comic Sans MS" pitchFamily="66" charset="0"/>
              </a:rPr>
              <a:t>Air resistance pushes in the opposite direction of movement</a:t>
            </a:r>
          </a:p>
          <a:p>
            <a:pPr>
              <a:lnSpc>
                <a:spcPct val="150000"/>
              </a:lnSpc>
            </a:pPr>
            <a:r>
              <a:rPr lang="en-US" dirty="0"/>
              <a:t>Air resistance pushes up as gravity pulls down.</a:t>
            </a:r>
          </a:p>
        </p:txBody>
      </p:sp>
    </p:spTree>
    <p:extLst>
      <p:ext uri="{BB962C8B-B14F-4D97-AF65-F5344CB8AC3E}">
        <p14:creationId xmlns:p14="http://schemas.microsoft.com/office/powerpoint/2010/main" val="248436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143000"/>
          </a:xfrm>
        </p:spPr>
        <p:txBody>
          <a:bodyPr/>
          <a:lstStyle/>
          <a:p>
            <a:r>
              <a:rPr lang="en-US" dirty="0" smtClean="0"/>
              <a:t>Air Resistance</a:t>
            </a:r>
            <a:endParaRPr lang="en-US" dirty="0"/>
          </a:p>
        </p:txBody>
      </p:sp>
      <p:sp>
        <p:nvSpPr>
          <p:cNvPr id="3" name="Content Placeholder 2"/>
          <p:cNvSpPr>
            <a:spLocks noGrp="1"/>
          </p:cNvSpPr>
          <p:nvPr>
            <p:ph idx="1"/>
          </p:nvPr>
        </p:nvSpPr>
        <p:spPr>
          <a:xfrm>
            <a:off x="2438400" y="1600200"/>
            <a:ext cx="6248400" cy="5257800"/>
          </a:xfrm>
        </p:spPr>
        <p:txBody>
          <a:bodyPr>
            <a:normAutofit fontScale="92500" lnSpcReduction="20000"/>
          </a:bodyPr>
          <a:lstStyle/>
          <a:p>
            <a:pPr>
              <a:lnSpc>
                <a:spcPct val="170000"/>
              </a:lnSpc>
            </a:pPr>
            <a:r>
              <a:rPr lang="en-US" dirty="0" smtClean="0"/>
              <a:t>is </a:t>
            </a:r>
            <a:r>
              <a:rPr lang="en-US" dirty="0"/>
              <a:t>responsible for </a:t>
            </a:r>
            <a:r>
              <a:rPr lang="en-US" dirty="0" smtClean="0"/>
              <a:t>different accelerations</a:t>
            </a:r>
          </a:p>
          <a:p>
            <a:pPr>
              <a:lnSpc>
                <a:spcPct val="170000"/>
              </a:lnSpc>
            </a:pPr>
            <a:r>
              <a:rPr lang="en-US" dirty="0" smtClean="0"/>
              <a:t>a </a:t>
            </a:r>
            <a:r>
              <a:rPr lang="en-US" dirty="0"/>
              <a:t>feather and a </a:t>
            </a:r>
            <a:r>
              <a:rPr lang="en-US" dirty="0" smtClean="0"/>
              <a:t>coin in </a:t>
            </a:r>
            <a:r>
              <a:rPr lang="en-US" dirty="0"/>
              <a:t>the presence of </a:t>
            </a:r>
            <a:r>
              <a:rPr lang="en-US" dirty="0" smtClean="0"/>
              <a:t>air fall </a:t>
            </a:r>
            <a:r>
              <a:rPr lang="en-US" dirty="0"/>
              <a:t>with </a:t>
            </a:r>
            <a:r>
              <a:rPr lang="en-US" dirty="0" smtClean="0"/>
              <a:t>different </a:t>
            </a:r>
            <a:r>
              <a:rPr lang="en-US" dirty="0"/>
              <a:t>accelerations. </a:t>
            </a:r>
            <a:endParaRPr lang="en-US" dirty="0" smtClean="0"/>
          </a:p>
          <a:p>
            <a:pPr>
              <a:lnSpc>
                <a:spcPct val="170000"/>
              </a:lnSpc>
            </a:pPr>
            <a:r>
              <a:rPr lang="en-US" dirty="0" smtClean="0"/>
              <a:t>But in a vacuum, the </a:t>
            </a:r>
            <a:r>
              <a:rPr lang="en-US" dirty="0"/>
              <a:t>feather and coin fall with the same acceleration </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0588" t="17557" r="43726" b="25751"/>
          <a:stretch/>
        </p:blipFill>
        <p:spPr bwMode="auto">
          <a:xfrm>
            <a:off x="0" y="228600"/>
            <a:ext cx="2438400" cy="6242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0481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ate Placeholder 3"/>
          <p:cNvSpPr>
            <a:spLocks noGrp="1"/>
          </p:cNvSpPr>
          <p:nvPr>
            <p:ph type="dt" sz="half" idx="10"/>
          </p:nvPr>
        </p:nvSpPr>
        <p:spPr/>
        <p:txBody>
          <a:bodyPr/>
          <a:lstStyle/>
          <a:p>
            <a:fld id="{5547FD49-FC4E-427E-AFB5-BD048F6D4188}" type="datetime5">
              <a:rPr lang="en-US"/>
              <a:pPr/>
              <a:t>24-Feb-14</a:t>
            </a:fld>
            <a:endParaRPr lang="en-US"/>
          </a:p>
        </p:txBody>
      </p:sp>
      <p:sp>
        <p:nvSpPr>
          <p:cNvPr id="15" name="Footer Placeholder 4"/>
          <p:cNvSpPr>
            <a:spLocks noGrp="1"/>
          </p:cNvSpPr>
          <p:nvPr>
            <p:ph type="ftr" sz="quarter" idx="11"/>
          </p:nvPr>
        </p:nvSpPr>
        <p:spPr/>
        <p:txBody>
          <a:bodyPr/>
          <a:lstStyle/>
          <a:p>
            <a:r>
              <a:rPr lang="en-US"/>
              <a:t>Physics 1 (Garcia) SJSU</a:t>
            </a:r>
          </a:p>
        </p:txBody>
      </p:sp>
      <p:sp>
        <p:nvSpPr>
          <p:cNvPr id="81922" name="Rectangle 2"/>
          <p:cNvSpPr>
            <a:spLocks noGrp="1" noChangeArrowheads="1"/>
          </p:cNvSpPr>
          <p:nvPr>
            <p:ph type="title"/>
          </p:nvPr>
        </p:nvSpPr>
        <p:spPr/>
        <p:txBody>
          <a:bodyPr/>
          <a:lstStyle/>
          <a:p>
            <a:r>
              <a:rPr lang="en-US">
                <a:solidFill>
                  <a:srgbClr val="FF0000"/>
                </a:solidFill>
              </a:rPr>
              <a:t>C</a:t>
            </a:r>
            <a:r>
              <a:rPr lang="en-US"/>
              <a:t>heck Yourself</a:t>
            </a:r>
          </a:p>
        </p:txBody>
      </p:sp>
      <p:sp>
        <p:nvSpPr>
          <p:cNvPr id="81923" name="Rectangle 3"/>
          <p:cNvSpPr>
            <a:spLocks noGrp="1" noChangeArrowheads="1"/>
          </p:cNvSpPr>
          <p:nvPr>
            <p:ph type="body" idx="1"/>
          </p:nvPr>
        </p:nvSpPr>
        <p:spPr>
          <a:xfrm>
            <a:off x="457200" y="1600200"/>
            <a:ext cx="5862638" cy="4613275"/>
          </a:xfrm>
        </p:spPr>
        <p:txBody>
          <a:bodyPr/>
          <a:lstStyle/>
          <a:p>
            <a:pPr>
              <a:buFontTx/>
              <a:buNone/>
            </a:pPr>
            <a:r>
              <a:rPr lang="en-US" sz="2400"/>
              <a:t>Golf ball has more mass than a ping-pong ball. Force of gravity is greater on:       golf ball, ping-pong ball, or the same?</a:t>
            </a:r>
          </a:p>
          <a:p>
            <a:pPr>
              <a:buFontTx/>
              <a:buNone/>
            </a:pPr>
            <a:endParaRPr lang="en-US" sz="2400"/>
          </a:p>
          <a:p>
            <a:pPr>
              <a:buFontTx/>
              <a:buNone/>
            </a:pPr>
            <a:r>
              <a:rPr lang="en-US" sz="2400"/>
              <a:t>The two balls are the same size; when speeds are equal, drag force is greater on which ball?</a:t>
            </a:r>
          </a:p>
          <a:p>
            <a:pPr>
              <a:buFontTx/>
              <a:buNone/>
            </a:pPr>
            <a:r>
              <a:rPr lang="en-US" sz="2400">
                <a:solidFill>
                  <a:srgbClr val="FF0000"/>
                </a:solidFill>
              </a:rPr>
              <a:t> </a:t>
            </a:r>
          </a:p>
          <a:p>
            <a:pPr>
              <a:buFontTx/>
              <a:buNone/>
            </a:pPr>
            <a:r>
              <a:rPr lang="en-US" sz="2400"/>
              <a:t>Which ball falls faster (which has greater acceleration)?</a:t>
            </a:r>
          </a:p>
          <a:p>
            <a:pPr>
              <a:buFontTx/>
              <a:buNone/>
            </a:pPr>
            <a:r>
              <a:rPr lang="en-US" sz="2400">
                <a:solidFill>
                  <a:srgbClr val="FF0000"/>
                </a:solidFill>
              </a:rPr>
              <a:t> </a:t>
            </a:r>
            <a:endParaRPr lang="en-US" sz="2400"/>
          </a:p>
        </p:txBody>
      </p:sp>
      <p:pic>
        <p:nvPicPr>
          <p:cNvPr id="81925" name="Picture 5" descr="04-16Figure_F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5863" y="1198563"/>
            <a:ext cx="2209800" cy="5443537"/>
          </a:xfrm>
          <a:prstGeom prst="rect">
            <a:avLst/>
          </a:prstGeom>
          <a:noFill/>
          <a:extLst>
            <a:ext uri="{909E8E84-426E-40DD-AFC4-6F175D3DCCD1}">
              <a14:hiddenFill xmlns:a14="http://schemas.microsoft.com/office/drawing/2010/main">
                <a:solidFill>
                  <a:srgbClr val="FFFFFF"/>
                </a:solidFill>
              </a14:hiddenFill>
            </a:ext>
          </a:extLst>
        </p:spPr>
      </p:pic>
      <p:sp>
        <p:nvSpPr>
          <p:cNvPr id="81926" name="Text Box 6"/>
          <p:cNvSpPr txBox="1">
            <a:spLocks noChangeArrowheads="1"/>
          </p:cNvSpPr>
          <p:nvPr/>
        </p:nvSpPr>
        <p:spPr bwMode="auto">
          <a:xfrm>
            <a:off x="6397625" y="1204913"/>
            <a:ext cx="603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chemeClr val="bg1"/>
                </a:solidFill>
              </a:rPr>
              <a:t>Golf</a:t>
            </a:r>
          </a:p>
          <a:p>
            <a:r>
              <a:rPr lang="en-US">
                <a:solidFill>
                  <a:schemeClr val="bg1"/>
                </a:solidFill>
              </a:rPr>
              <a:t>Ball</a:t>
            </a:r>
          </a:p>
        </p:txBody>
      </p:sp>
      <p:sp>
        <p:nvSpPr>
          <p:cNvPr id="81927" name="Text Box 7"/>
          <p:cNvSpPr txBox="1">
            <a:spLocks noChangeArrowheads="1"/>
          </p:cNvSpPr>
          <p:nvPr/>
        </p:nvSpPr>
        <p:spPr bwMode="auto">
          <a:xfrm>
            <a:off x="7685088" y="1171575"/>
            <a:ext cx="692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chemeClr val="bg1"/>
                </a:solidFill>
              </a:rPr>
              <a:t>Ping</a:t>
            </a:r>
          </a:p>
          <a:p>
            <a:r>
              <a:rPr lang="en-US">
                <a:solidFill>
                  <a:schemeClr val="bg1"/>
                </a:solidFill>
              </a:rPr>
              <a:t>pong</a:t>
            </a:r>
          </a:p>
          <a:p>
            <a:r>
              <a:rPr lang="en-US">
                <a:solidFill>
                  <a:schemeClr val="bg1"/>
                </a:solidFill>
              </a:rPr>
              <a:t>Ball</a:t>
            </a:r>
          </a:p>
        </p:txBody>
      </p:sp>
      <p:grpSp>
        <p:nvGrpSpPr>
          <p:cNvPr id="81934" name="Group 14"/>
          <p:cNvGrpSpPr>
            <a:grpSpLocks/>
          </p:cNvGrpSpPr>
          <p:nvPr/>
        </p:nvGrpSpPr>
        <p:grpSpPr bwMode="auto">
          <a:xfrm>
            <a:off x="6943725" y="3109913"/>
            <a:ext cx="1135063" cy="1549400"/>
            <a:chOff x="4374" y="1959"/>
            <a:chExt cx="715" cy="976"/>
          </a:xfrm>
        </p:grpSpPr>
        <p:sp>
          <p:nvSpPr>
            <p:cNvPr id="81928" name="Line 8"/>
            <p:cNvSpPr>
              <a:spLocks noChangeShapeType="1"/>
            </p:cNvSpPr>
            <p:nvPr/>
          </p:nvSpPr>
          <p:spPr bwMode="auto">
            <a:xfrm>
              <a:off x="4471" y="2597"/>
              <a:ext cx="0" cy="338"/>
            </a:xfrm>
            <a:prstGeom prst="line">
              <a:avLst/>
            </a:prstGeom>
            <a:noFill/>
            <a:ln w="19050">
              <a:solidFill>
                <a:schemeClr val="accent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29" name="Line 9"/>
            <p:cNvSpPr>
              <a:spLocks noChangeShapeType="1"/>
            </p:cNvSpPr>
            <p:nvPr/>
          </p:nvSpPr>
          <p:spPr bwMode="auto">
            <a:xfrm>
              <a:off x="4793" y="2460"/>
              <a:ext cx="0" cy="167"/>
            </a:xfrm>
            <a:prstGeom prst="line">
              <a:avLst/>
            </a:prstGeom>
            <a:noFill/>
            <a:ln w="19050">
              <a:solidFill>
                <a:schemeClr val="accent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0" name="Line 10"/>
            <p:cNvSpPr>
              <a:spLocks noChangeShapeType="1"/>
            </p:cNvSpPr>
            <p:nvPr/>
          </p:nvSpPr>
          <p:spPr bwMode="auto">
            <a:xfrm flipV="1">
              <a:off x="4800" y="2080"/>
              <a:ext cx="0" cy="167"/>
            </a:xfrm>
            <a:prstGeom prst="line">
              <a:avLst/>
            </a:prstGeom>
            <a:noFill/>
            <a:ln w="1905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1" name="Line 11"/>
            <p:cNvSpPr>
              <a:spLocks noChangeShapeType="1"/>
            </p:cNvSpPr>
            <p:nvPr/>
          </p:nvSpPr>
          <p:spPr bwMode="auto">
            <a:xfrm flipV="1">
              <a:off x="4463" y="2187"/>
              <a:ext cx="0" cy="167"/>
            </a:xfrm>
            <a:prstGeom prst="line">
              <a:avLst/>
            </a:prstGeom>
            <a:noFill/>
            <a:ln w="1905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32" name="Text Box 12"/>
            <p:cNvSpPr txBox="1">
              <a:spLocks noChangeArrowheads="1"/>
            </p:cNvSpPr>
            <p:nvPr/>
          </p:nvSpPr>
          <p:spPr bwMode="auto">
            <a:xfrm>
              <a:off x="4374" y="1959"/>
              <a:ext cx="4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FF0000"/>
                  </a:solidFill>
                </a:rPr>
                <a:t>Drag</a:t>
              </a:r>
            </a:p>
          </p:txBody>
        </p:sp>
        <p:sp>
          <p:nvSpPr>
            <p:cNvPr id="81933" name="Text Box 13"/>
            <p:cNvSpPr txBox="1">
              <a:spLocks noChangeArrowheads="1"/>
            </p:cNvSpPr>
            <p:nvPr/>
          </p:nvSpPr>
          <p:spPr bwMode="auto">
            <a:xfrm>
              <a:off x="4525" y="2634"/>
              <a:ext cx="5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chemeClr val="accent1"/>
                  </a:solidFill>
                </a:rPr>
                <a:t>Weight</a:t>
              </a:r>
            </a:p>
          </p:txBody>
        </p:sp>
      </p:grpSp>
    </p:spTree>
    <p:extLst>
      <p:ext uri="{BB962C8B-B14F-4D97-AF65-F5344CB8AC3E}">
        <p14:creationId xmlns:p14="http://schemas.microsoft.com/office/powerpoint/2010/main" val="26337850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2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2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19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547FD49-FC4E-427E-AFB5-BD048F6D4188}" type="datetime5">
              <a:rPr lang="en-US"/>
              <a:pPr/>
              <a:t>24-Feb-14</a:t>
            </a:fld>
            <a:endParaRPr lang="en-US"/>
          </a:p>
        </p:txBody>
      </p:sp>
      <p:sp>
        <p:nvSpPr>
          <p:cNvPr id="5" name="Footer Placeholder 4"/>
          <p:cNvSpPr>
            <a:spLocks noGrp="1"/>
          </p:cNvSpPr>
          <p:nvPr>
            <p:ph type="ftr" sz="quarter" idx="11"/>
          </p:nvPr>
        </p:nvSpPr>
        <p:spPr/>
        <p:txBody>
          <a:bodyPr/>
          <a:lstStyle/>
          <a:p>
            <a:r>
              <a:rPr lang="en-US"/>
              <a:t>Physics 1 (Garcia) SJSU</a:t>
            </a:r>
          </a:p>
        </p:txBody>
      </p:sp>
      <p:sp>
        <p:nvSpPr>
          <p:cNvPr id="86018" name="Rectangle 2"/>
          <p:cNvSpPr>
            <a:spLocks noGrp="1" noChangeArrowheads="1"/>
          </p:cNvSpPr>
          <p:nvPr>
            <p:ph type="title"/>
          </p:nvPr>
        </p:nvSpPr>
        <p:spPr/>
        <p:txBody>
          <a:bodyPr/>
          <a:lstStyle/>
          <a:p>
            <a:r>
              <a:rPr lang="en-US" b="1">
                <a:solidFill>
                  <a:srgbClr val="CC0099"/>
                </a:solidFill>
              </a:rPr>
              <a:t>Movie</a:t>
            </a:r>
            <a:r>
              <a:rPr lang="en-US"/>
              <a:t>: Falling on the Moon</a:t>
            </a:r>
          </a:p>
        </p:txBody>
      </p:sp>
      <p:pic>
        <p:nvPicPr>
          <p:cNvPr id="86020" name="moon_feather.mpg">
            <a:hlinkClick r:id="" action="ppaction://media"/>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36700" y="1522413"/>
            <a:ext cx="5981700" cy="448627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39078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602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86020"/>
                                        </p:tgtEl>
                                      </p:cBhvr>
                                    </p:cmd>
                                  </p:childTnLst>
                                </p:cTn>
                              </p:par>
                            </p:childTnLst>
                          </p:cTn>
                        </p:par>
                      </p:childTnLst>
                    </p:cTn>
                  </p:par>
                </p:childTnLst>
              </p:cTn>
              <p:nextCondLst>
                <p:cond evt="onClick" delay="0">
                  <p:tgtEl>
                    <p:spTgt spid="86020"/>
                  </p:tgtEl>
                </p:cond>
              </p:nextCondLst>
            </p:seq>
            <p:video>
              <p:cMediaNode>
                <p:cTn id="7" fill="hold" display="0">
                  <p:stCondLst>
                    <p:cond delay="indefinite"/>
                  </p:stCondLst>
                  <p:endCondLst>
                    <p:cond evt="onNext" delay="0">
                      <p:tgtEl>
                        <p:sldTgt/>
                      </p:tgtEl>
                    </p:cond>
                    <p:cond evt="onPrev" delay="0">
                      <p:tgtEl>
                        <p:sldTgt/>
                      </p:tgtEl>
                    </p:cond>
                  </p:endCondLst>
                </p:cTn>
                <p:tgtEl>
                  <p:spTgt spid="86020"/>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3"/>
          <p:cNvSpPr>
            <a:spLocks noGrp="1"/>
          </p:cNvSpPr>
          <p:nvPr>
            <p:ph type="dt" sz="half" idx="10"/>
          </p:nvPr>
        </p:nvSpPr>
        <p:spPr/>
        <p:txBody>
          <a:bodyPr/>
          <a:lstStyle/>
          <a:p>
            <a:fld id="{5547FD49-FC4E-427E-AFB5-BD048F6D4188}" type="datetime5">
              <a:rPr lang="en-US"/>
              <a:pPr/>
              <a:t>24-Feb-14</a:t>
            </a:fld>
            <a:endParaRPr lang="en-US"/>
          </a:p>
        </p:txBody>
      </p:sp>
      <p:sp>
        <p:nvSpPr>
          <p:cNvPr id="8" name="Footer Placeholder 4"/>
          <p:cNvSpPr>
            <a:spLocks noGrp="1"/>
          </p:cNvSpPr>
          <p:nvPr>
            <p:ph type="ftr" sz="quarter" idx="11"/>
          </p:nvPr>
        </p:nvSpPr>
        <p:spPr/>
        <p:txBody>
          <a:bodyPr/>
          <a:lstStyle/>
          <a:p>
            <a:r>
              <a:rPr lang="en-US"/>
              <a:t>Physics 1 (Garcia) SJSU</a:t>
            </a:r>
          </a:p>
        </p:txBody>
      </p:sp>
      <p:pic>
        <p:nvPicPr>
          <p:cNvPr id="80903" name="Picture 7" descr="04-14Figure_F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9813" y="1616075"/>
            <a:ext cx="3622675" cy="4733925"/>
          </a:xfrm>
          <a:prstGeom prst="rect">
            <a:avLst/>
          </a:prstGeom>
          <a:noFill/>
          <a:extLst>
            <a:ext uri="{909E8E84-426E-40DD-AFC4-6F175D3DCCD1}">
              <a14:hiddenFill xmlns:a14="http://schemas.microsoft.com/office/drawing/2010/main">
                <a:solidFill>
                  <a:srgbClr val="FFFFFF"/>
                </a:solidFill>
              </a14:hiddenFill>
            </a:ext>
          </a:extLst>
        </p:spPr>
      </p:pic>
      <p:sp>
        <p:nvSpPr>
          <p:cNvPr id="80898" name="Rectangle 2"/>
          <p:cNvSpPr>
            <a:spLocks noGrp="1" noChangeArrowheads="1"/>
          </p:cNvSpPr>
          <p:nvPr>
            <p:ph type="title"/>
          </p:nvPr>
        </p:nvSpPr>
        <p:spPr/>
        <p:txBody>
          <a:bodyPr/>
          <a:lstStyle/>
          <a:p>
            <a:r>
              <a:rPr lang="en-US"/>
              <a:t>Air Resistance (Drag)</a:t>
            </a:r>
          </a:p>
        </p:txBody>
      </p:sp>
      <p:sp>
        <p:nvSpPr>
          <p:cNvPr id="80899" name="Rectangle 3"/>
          <p:cNvSpPr>
            <a:spLocks noGrp="1" noChangeArrowheads="1"/>
          </p:cNvSpPr>
          <p:nvPr>
            <p:ph type="body" idx="1"/>
          </p:nvPr>
        </p:nvSpPr>
        <p:spPr>
          <a:xfrm>
            <a:off x="457200" y="1422400"/>
            <a:ext cx="8369300" cy="879475"/>
          </a:xfrm>
        </p:spPr>
        <p:txBody>
          <a:bodyPr/>
          <a:lstStyle/>
          <a:p>
            <a:pPr>
              <a:lnSpc>
                <a:spcPct val="90000"/>
              </a:lnSpc>
              <a:buFontTx/>
              <a:buNone/>
            </a:pPr>
            <a:r>
              <a:rPr lang="en-US" sz="2800"/>
              <a:t>Origin of drag is molecules of gas (or liquid) striking a moving object.</a:t>
            </a:r>
          </a:p>
        </p:txBody>
      </p:sp>
      <p:sp>
        <p:nvSpPr>
          <p:cNvPr id="80904" name="Text Box 8"/>
          <p:cNvSpPr txBox="1">
            <a:spLocks noChangeArrowheads="1"/>
          </p:cNvSpPr>
          <p:nvPr/>
        </p:nvSpPr>
        <p:spPr bwMode="auto">
          <a:xfrm>
            <a:off x="542925" y="2401888"/>
            <a:ext cx="425767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a:t>Drag force depends on:</a:t>
            </a:r>
          </a:p>
          <a:p>
            <a:endParaRPr lang="en-US" sz="2400"/>
          </a:p>
          <a:p>
            <a:pPr>
              <a:buFontTx/>
              <a:buChar char="•"/>
            </a:pPr>
            <a:r>
              <a:rPr lang="en-US" sz="2400"/>
              <a:t>Size (area) of the object</a:t>
            </a:r>
          </a:p>
          <a:p>
            <a:pPr>
              <a:buFontTx/>
              <a:buChar char="•"/>
            </a:pPr>
            <a:r>
              <a:rPr lang="en-US" sz="2400"/>
              <a:t>Speed of the object</a:t>
            </a:r>
          </a:p>
          <a:p>
            <a:pPr>
              <a:buFontTx/>
              <a:buChar char="•"/>
            </a:pPr>
            <a:endParaRPr lang="en-US" sz="2400"/>
          </a:p>
          <a:p>
            <a:r>
              <a:rPr lang="en-US" sz="2400"/>
              <a:t>Larger the size or speed, larger the drag.</a:t>
            </a:r>
          </a:p>
        </p:txBody>
      </p:sp>
      <p:sp>
        <p:nvSpPr>
          <p:cNvPr id="80905" name="Text Box 9"/>
          <p:cNvSpPr txBox="1">
            <a:spLocks noChangeArrowheads="1"/>
          </p:cNvSpPr>
          <p:nvPr/>
        </p:nvSpPr>
        <p:spPr bwMode="auto">
          <a:xfrm>
            <a:off x="479425" y="5281613"/>
            <a:ext cx="4210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solidFill>
                  <a:schemeClr val="accent2"/>
                </a:solidFill>
              </a:rPr>
              <a:t>Also depends on shape of object, density of gas or liquid, etc.</a:t>
            </a:r>
          </a:p>
        </p:txBody>
      </p:sp>
    </p:spTree>
    <p:extLst>
      <p:ext uri="{BB962C8B-B14F-4D97-AF65-F5344CB8AC3E}">
        <p14:creationId xmlns:p14="http://schemas.microsoft.com/office/powerpoint/2010/main" val="400023447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fld id="{5547FD49-FC4E-427E-AFB5-BD048F6D4188}" type="datetime5">
              <a:rPr lang="en-US"/>
              <a:pPr/>
              <a:t>24-Feb-14</a:t>
            </a:fld>
            <a:endParaRPr lang="en-US"/>
          </a:p>
        </p:txBody>
      </p:sp>
      <p:sp>
        <p:nvSpPr>
          <p:cNvPr id="7" name="Footer Placeholder 4"/>
          <p:cNvSpPr>
            <a:spLocks noGrp="1"/>
          </p:cNvSpPr>
          <p:nvPr>
            <p:ph type="ftr" sz="quarter" idx="11"/>
          </p:nvPr>
        </p:nvSpPr>
        <p:spPr/>
        <p:txBody>
          <a:bodyPr/>
          <a:lstStyle/>
          <a:p>
            <a:r>
              <a:rPr lang="en-US"/>
              <a:t>Physics 1 (Garcia) SJSU</a:t>
            </a:r>
          </a:p>
        </p:txBody>
      </p:sp>
      <p:sp>
        <p:nvSpPr>
          <p:cNvPr id="119810" name="Rectangle 2"/>
          <p:cNvSpPr>
            <a:spLocks noGrp="1" noChangeArrowheads="1"/>
          </p:cNvSpPr>
          <p:nvPr>
            <p:ph type="title"/>
          </p:nvPr>
        </p:nvSpPr>
        <p:spPr/>
        <p:txBody>
          <a:bodyPr/>
          <a:lstStyle/>
          <a:p>
            <a:r>
              <a:rPr lang="en-US" sz="4000"/>
              <a:t>Air Resistance on a Falling Object</a:t>
            </a:r>
          </a:p>
        </p:txBody>
      </p:sp>
      <p:sp>
        <p:nvSpPr>
          <p:cNvPr id="119813" name="Text Box 5"/>
          <p:cNvSpPr txBox="1">
            <a:spLocks noChangeArrowheads="1"/>
          </p:cNvSpPr>
          <p:nvPr/>
        </p:nvSpPr>
        <p:spPr bwMode="auto">
          <a:xfrm>
            <a:off x="339725" y="1509713"/>
            <a:ext cx="431165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a:t>Gravity force on an object (i.e., weight) is constant but air resistance depends on an object’s speed.</a:t>
            </a:r>
          </a:p>
          <a:p>
            <a:endParaRPr lang="en-US" sz="2400"/>
          </a:p>
          <a:p>
            <a:r>
              <a:rPr lang="en-US" sz="2400"/>
              <a:t>As a falling object gains speed, the resistance force gets larger so the net force decreases. </a:t>
            </a:r>
          </a:p>
        </p:txBody>
      </p:sp>
      <p:pic>
        <p:nvPicPr>
          <p:cNvPr id="1198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1163638"/>
            <a:ext cx="4419600" cy="557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9816" name="Text Box 8"/>
          <p:cNvSpPr txBox="1">
            <a:spLocks noChangeArrowheads="1"/>
          </p:cNvSpPr>
          <p:nvPr/>
        </p:nvSpPr>
        <p:spPr bwMode="auto">
          <a:xfrm>
            <a:off x="3209925" y="4967288"/>
            <a:ext cx="298291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a:solidFill>
                  <a:schemeClr val="accent2"/>
                </a:solidFill>
              </a:rPr>
              <a:t>Net force is sum of:</a:t>
            </a:r>
          </a:p>
          <a:p>
            <a:r>
              <a:rPr lang="en-US" sz="2400" u="sng"/>
              <a:t>W</a:t>
            </a:r>
            <a:r>
              <a:rPr lang="en-US" sz="2400">
                <a:solidFill>
                  <a:schemeClr val="accent2"/>
                </a:solidFill>
              </a:rPr>
              <a:t>eight (downward)</a:t>
            </a:r>
          </a:p>
          <a:p>
            <a:r>
              <a:rPr lang="en-US" sz="2400" u="sng"/>
              <a:t>R</a:t>
            </a:r>
            <a:r>
              <a:rPr lang="en-US" sz="2400">
                <a:solidFill>
                  <a:schemeClr val="accent2"/>
                </a:solidFill>
              </a:rPr>
              <a:t>esistance (upward)</a:t>
            </a:r>
          </a:p>
        </p:txBody>
      </p:sp>
    </p:spTree>
    <p:extLst>
      <p:ext uri="{BB962C8B-B14F-4D97-AF65-F5344CB8AC3E}">
        <p14:creationId xmlns:p14="http://schemas.microsoft.com/office/powerpoint/2010/main" val="275645890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0" y="274638"/>
            <a:ext cx="4114800" cy="1143000"/>
          </a:xfrm>
        </p:spPr>
        <p:txBody>
          <a:bodyPr/>
          <a:lstStyle/>
          <a:p>
            <a:pPr eaLnBrk="1" hangingPunct="1"/>
            <a:r>
              <a:rPr lang="en-US" smtClean="0"/>
              <a:t>Terminal velocity</a:t>
            </a:r>
          </a:p>
        </p:txBody>
      </p:sp>
      <p:sp>
        <p:nvSpPr>
          <p:cNvPr id="94211" name="Rectangle 3"/>
          <p:cNvSpPr>
            <a:spLocks noGrp="1" noChangeArrowheads="1"/>
          </p:cNvSpPr>
          <p:nvPr>
            <p:ph type="body" sz="half" idx="1"/>
          </p:nvPr>
        </p:nvSpPr>
        <p:spPr>
          <a:xfrm>
            <a:off x="457200" y="381000"/>
            <a:ext cx="4038600" cy="6248400"/>
          </a:xfrm>
        </p:spPr>
        <p:txBody>
          <a:bodyPr>
            <a:normAutofit/>
          </a:bodyPr>
          <a:lstStyle/>
          <a:p>
            <a:pPr eaLnBrk="1" hangingPunct="1">
              <a:lnSpc>
                <a:spcPct val="150000"/>
              </a:lnSpc>
            </a:pPr>
            <a:r>
              <a:rPr lang="en-US" sz="2400" dirty="0" smtClean="0"/>
              <a:t>When the air resistance balances the pull of gravity an object reaches terminal velocity</a:t>
            </a:r>
          </a:p>
          <a:p>
            <a:pPr eaLnBrk="1" hangingPunct="1">
              <a:lnSpc>
                <a:spcPct val="150000"/>
              </a:lnSpc>
            </a:pPr>
            <a:r>
              <a:rPr lang="en-US" sz="2400" dirty="0" smtClean="0"/>
              <a:t> when the </a:t>
            </a:r>
            <a:r>
              <a:rPr lang="en-US" sz="2400" dirty="0" smtClean="0">
                <a:solidFill>
                  <a:schemeClr val="hlink"/>
                </a:solidFill>
              </a:rPr>
              <a:t>drag force has the same magnitude as the accelerating force.</a:t>
            </a:r>
          </a:p>
          <a:p>
            <a:pPr eaLnBrk="1" hangingPunct="1">
              <a:lnSpc>
                <a:spcPct val="150000"/>
              </a:lnSpc>
            </a:pPr>
            <a:r>
              <a:rPr lang="en-US" sz="2400" dirty="0" smtClean="0"/>
              <a:t>No longer </a:t>
            </a:r>
            <a:r>
              <a:rPr lang="en-US" sz="2400" u="sng" dirty="0" smtClean="0"/>
              <a:t>accelerating</a:t>
            </a:r>
          </a:p>
        </p:txBody>
      </p:sp>
      <p:sp>
        <p:nvSpPr>
          <p:cNvPr id="94212" name="Rectangle 4"/>
          <p:cNvSpPr>
            <a:spLocks noGrp="1" noChangeArrowheads="1"/>
          </p:cNvSpPr>
          <p:nvPr>
            <p:ph type="body" sz="half" idx="2"/>
          </p:nvPr>
        </p:nvSpPr>
        <p:spPr/>
        <p:txBody>
          <a:bodyPr/>
          <a:lstStyle/>
          <a:p>
            <a:pPr eaLnBrk="1" hangingPunct="1">
              <a:lnSpc>
                <a:spcPct val="90000"/>
              </a:lnSpc>
            </a:pPr>
            <a:endParaRPr lang="en-US" sz="2400" smtClean="0"/>
          </a:p>
        </p:txBody>
      </p:sp>
      <p:pic>
        <p:nvPicPr>
          <p:cNvPr id="94213" name="Picture 6" descr="u2l3e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3" y="1524000"/>
            <a:ext cx="3671887"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73397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2819400" y="274638"/>
            <a:ext cx="5867400" cy="2392362"/>
          </a:xfrm>
        </p:spPr>
        <p:txBody>
          <a:bodyPr/>
          <a:lstStyle/>
          <a:p>
            <a:r>
              <a:rPr lang="en-US" sz="3600" smtClean="0">
                <a:latin typeface="Times New Roman" pitchFamily="18" charset="0"/>
                <a:cs typeface="Times New Roman" pitchFamily="18" charset="0"/>
              </a:rPr>
              <a:t> As a falling skydiver gains speed, air drag may finally build up until it equals the weight of the skydiver</a:t>
            </a:r>
            <a:endParaRPr lang="en-US" sz="3600" smtClean="0"/>
          </a:p>
        </p:txBody>
      </p:sp>
      <p:sp>
        <p:nvSpPr>
          <p:cNvPr id="3" name="Content Placeholder 2"/>
          <p:cNvSpPr>
            <a:spLocks noGrp="1"/>
          </p:cNvSpPr>
          <p:nvPr>
            <p:ph idx="1"/>
          </p:nvPr>
        </p:nvSpPr>
        <p:spPr>
          <a:xfrm>
            <a:off x="457200" y="2667000"/>
            <a:ext cx="8229600" cy="3459163"/>
          </a:xfrm>
        </p:spPr>
        <p:txBody>
          <a:bodyPr>
            <a:normAutofit fontScale="77500" lnSpcReduction="20000"/>
          </a:bodyPr>
          <a:lstStyle/>
          <a:p>
            <a:pPr marL="0" indent="0">
              <a:lnSpc>
                <a:spcPct val="160000"/>
              </a:lnSpc>
              <a:spcBef>
                <a:spcPts val="0"/>
              </a:spcBef>
              <a:spcAft>
                <a:spcPts val="0"/>
              </a:spcAft>
              <a:buFontTx/>
              <a:buNone/>
              <a:defRPr/>
            </a:pPr>
            <a:r>
              <a:rPr lang="en-US" dirty="0" smtClean="0">
                <a:latin typeface="Times New Roman"/>
                <a:ea typeface="Times New Roman"/>
                <a:cs typeface="Times New Roman"/>
              </a:rPr>
              <a:t>If </a:t>
            </a:r>
            <a:r>
              <a:rPr lang="en-US" dirty="0">
                <a:latin typeface="Times New Roman"/>
                <a:ea typeface="Times New Roman"/>
                <a:cs typeface="Times New Roman"/>
              </a:rPr>
              <a:t>and when this happens, the net force becomes zero and the skydiver no longer accelerates; she has reached her terminal velocity. For   a skydiver, it is about 200 kilometers per hour.</a:t>
            </a:r>
            <a:endParaRPr lang="en-US" dirty="0">
              <a:ea typeface="Calibri"/>
              <a:cs typeface="Times New Roman"/>
            </a:endParaRPr>
          </a:p>
          <a:p>
            <a:pPr marL="0">
              <a:lnSpc>
                <a:spcPct val="160000"/>
              </a:lnSpc>
              <a:spcBef>
                <a:spcPts val="0"/>
              </a:spcBef>
              <a:spcAft>
                <a:spcPts val="0"/>
              </a:spcAft>
              <a:defRPr/>
            </a:pPr>
            <a:r>
              <a:rPr lang="en-US" dirty="0">
                <a:latin typeface="Times New Roman"/>
                <a:ea typeface="Times New Roman"/>
                <a:cs typeface="Times New Roman"/>
              </a:rPr>
              <a:t> A skydiver may vary this speed by varying position. </a:t>
            </a:r>
            <a:endParaRPr lang="en-US" dirty="0">
              <a:ea typeface="Calibri"/>
              <a:cs typeface="Times New Roman"/>
            </a:endParaRPr>
          </a:p>
          <a:p>
            <a:pPr marL="0">
              <a:lnSpc>
                <a:spcPct val="160000"/>
              </a:lnSpc>
              <a:spcBef>
                <a:spcPts val="0"/>
              </a:spcBef>
              <a:spcAft>
                <a:spcPts val="0"/>
              </a:spcAft>
              <a:defRPr/>
            </a:pPr>
            <a:r>
              <a:rPr lang="en-US" dirty="0" smtClean="0">
                <a:latin typeface="Times New Roman"/>
                <a:ea typeface="Times New Roman"/>
                <a:cs typeface="Times New Roman"/>
              </a:rPr>
              <a:t>Minimum </a:t>
            </a:r>
            <a:r>
              <a:rPr lang="en-US" dirty="0">
                <a:latin typeface="Times New Roman"/>
                <a:ea typeface="Times New Roman"/>
                <a:cs typeface="Times New Roman"/>
              </a:rPr>
              <a:t>terminal velocity is attained when the parachute is opened.</a:t>
            </a:r>
            <a:endParaRPr lang="en-US" dirty="0">
              <a:ea typeface="Calibri"/>
              <a:cs typeface="Times New Roman"/>
            </a:endParaRPr>
          </a:p>
          <a:p>
            <a:pPr>
              <a:lnSpc>
                <a:spcPct val="160000"/>
              </a:lnSpc>
              <a:defRPr/>
            </a:pPr>
            <a:endParaRPr lang="en-US" dirty="0"/>
          </a:p>
        </p:txBody>
      </p:sp>
      <p:pic>
        <p:nvPicPr>
          <p:cNvPr id="870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0163"/>
            <a:ext cx="2963863" cy="248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7664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834"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0188" cy="681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6835" name="Rectangle 3"/>
          <p:cNvSpPr>
            <a:spLocks noChangeArrowheads="1"/>
          </p:cNvSpPr>
          <p:nvPr/>
        </p:nvSpPr>
        <p:spPr bwMode="auto">
          <a:xfrm>
            <a:off x="0" y="0"/>
            <a:ext cx="9144000" cy="255588"/>
          </a:xfrm>
          <a:prstGeom prst="rect">
            <a:avLst/>
          </a:prstGeom>
          <a:solidFill>
            <a:srgbClr val="FFFFFF"/>
          </a:soli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836" name="Text Box 4"/>
          <p:cNvSpPr txBox="1">
            <a:spLocks noChangeArrowheads="1"/>
          </p:cNvSpPr>
          <p:nvPr/>
        </p:nvSpPr>
        <p:spPr bwMode="auto">
          <a:xfrm>
            <a:off x="457200" y="1905000"/>
            <a:ext cx="281940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hlinkClick r:id=""/>
              </a:rPr>
              <a:t>Newton’s</a:t>
            </a:r>
          </a:p>
          <a:p>
            <a:pPr>
              <a:spcBef>
                <a:spcPct val="50000"/>
              </a:spcBef>
            </a:pPr>
            <a:r>
              <a:rPr lang="en-US" b="1">
                <a:hlinkClick r:id=""/>
              </a:rPr>
              <a:t> cannon applet</a:t>
            </a:r>
            <a:endParaRPr lang="en-US" b="1"/>
          </a:p>
        </p:txBody>
      </p:sp>
    </p:spTree>
    <p:extLst>
      <p:ext uri="{BB962C8B-B14F-4D97-AF65-F5344CB8AC3E}">
        <p14:creationId xmlns:p14="http://schemas.microsoft.com/office/powerpoint/2010/main" val="3704773286"/>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2963863" y="273050"/>
            <a:ext cx="5722937" cy="2241550"/>
          </a:xfrm>
        </p:spPr>
        <p:txBody>
          <a:bodyPr/>
          <a:lstStyle/>
          <a:p>
            <a:r>
              <a:rPr lang="en-US" sz="2800" smtClean="0"/>
              <a:t>   Consider a man and woman parachuting together from the same altitude and the man is twice as heavy as the woman , but they are using the same-sized parachutes </a:t>
            </a:r>
          </a:p>
        </p:txBody>
      </p:sp>
      <p:sp>
        <p:nvSpPr>
          <p:cNvPr id="3" name="Content Placeholder 2"/>
          <p:cNvSpPr>
            <a:spLocks noGrp="1"/>
          </p:cNvSpPr>
          <p:nvPr>
            <p:ph idx="1"/>
          </p:nvPr>
        </p:nvSpPr>
        <p:spPr>
          <a:xfrm>
            <a:off x="6629400" y="838200"/>
            <a:ext cx="1987550" cy="5030788"/>
          </a:xfrm>
        </p:spPr>
        <p:txBody>
          <a:bodyPr>
            <a:normAutofit/>
          </a:bodyPr>
          <a:lstStyle/>
          <a:p>
            <a:pPr marL="0" indent="0">
              <a:lnSpc>
                <a:spcPct val="115000"/>
              </a:lnSpc>
              <a:spcBef>
                <a:spcPts val="0"/>
              </a:spcBef>
              <a:spcAft>
                <a:spcPts val="0"/>
              </a:spcAft>
              <a:buFontTx/>
              <a:buNone/>
              <a:defRPr/>
            </a:pPr>
            <a:r>
              <a:rPr lang="en-US" dirty="0" smtClean="0">
                <a:latin typeface="Times New Roman"/>
                <a:ea typeface="Times New Roman"/>
                <a:cs typeface="Times New Roman"/>
              </a:rPr>
              <a:t> </a:t>
            </a:r>
            <a:endParaRPr lang="en-US" dirty="0">
              <a:ea typeface="Calibri"/>
              <a:cs typeface="Times New Roman"/>
            </a:endParaRPr>
          </a:p>
          <a:p>
            <a:pPr>
              <a:defRPr/>
            </a:pPr>
            <a:endParaRPr lang="en-US" dirty="0"/>
          </a:p>
        </p:txBody>
      </p:sp>
      <p:sp>
        <p:nvSpPr>
          <p:cNvPr id="6" name="Text Placeholder 5"/>
          <p:cNvSpPr>
            <a:spLocks noGrp="1"/>
          </p:cNvSpPr>
          <p:nvPr>
            <p:ph type="body" sz="half" idx="2"/>
          </p:nvPr>
        </p:nvSpPr>
        <p:spPr>
          <a:xfrm>
            <a:off x="457200" y="2667000"/>
            <a:ext cx="8382000" cy="3167063"/>
          </a:xfrm>
        </p:spPr>
        <p:txBody>
          <a:bodyPr>
            <a:normAutofit/>
          </a:bodyPr>
          <a:lstStyle/>
          <a:p>
            <a:pPr>
              <a:defRPr/>
            </a:pPr>
            <a:r>
              <a:rPr lang="en-US" sz="3200" dirty="0"/>
              <a:t>The woman will reach her terminal speed when the air drag against her parachute equals her weight. When this occurs, the air drag against the parachute of the man will not yet equal his weight He must fall faster than she does for the air drag to match his greater weight</a:t>
            </a:r>
          </a:p>
        </p:txBody>
      </p:sp>
      <p:pic>
        <p:nvPicPr>
          <p:cNvPr id="880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963863" cy="248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76182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normAutofit fontScale="90000"/>
          </a:bodyPr>
          <a:lstStyle/>
          <a:p>
            <a:pPr eaLnBrk="1" hangingPunct="1"/>
            <a:r>
              <a:rPr lang="en-US" sz="1800" smtClean="0"/>
              <a:t>Suppose a rescue airplane drops a relief package while it is moving with a constant horizontal speed at an elevated height. Assuming that air resistance is negligible, where will the relief package land relative to the plane?</a:t>
            </a:r>
            <a:r>
              <a:rPr lang="en-US" smtClean="0"/>
              <a:t> </a:t>
            </a:r>
          </a:p>
        </p:txBody>
      </p:sp>
      <p:sp>
        <p:nvSpPr>
          <p:cNvPr id="92163" name="Rectangle 3"/>
          <p:cNvSpPr>
            <a:spLocks noGrp="1" noChangeArrowheads="1"/>
          </p:cNvSpPr>
          <p:nvPr>
            <p:ph type="body" idx="1"/>
          </p:nvPr>
        </p:nvSpPr>
        <p:spPr/>
        <p:txBody>
          <a:bodyPr/>
          <a:lstStyle/>
          <a:p>
            <a:pPr eaLnBrk="1" hangingPunct="1"/>
            <a:endParaRPr lang="en-US" smtClean="0"/>
          </a:p>
        </p:txBody>
      </p:sp>
      <p:pic>
        <p:nvPicPr>
          <p:cNvPr id="92164" name="Picture 5" descr="u3l2b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00200"/>
            <a:ext cx="8763000" cy="38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07274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smtClean="0"/>
              <a:t>The Plane and The Package </a:t>
            </a:r>
          </a:p>
        </p:txBody>
      </p:sp>
      <p:sp>
        <p:nvSpPr>
          <p:cNvPr id="93187" name="Rectangle 3"/>
          <p:cNvSpPr>
            <a:spLocks noGrp="1" noChangeArrowheads="1"/>
          </p:cNvSpPr>
          <p:nvPr>
            <p:ph type="body" idx="1"/>
          </p:nvPr>
        </p:nvSpPr>
        <p:spPr/>
        <p:txBody>
          <a:bodyPr/>
          <a:lstStyle/>
          <a:p>
            <a:pPr eaLnBrk="1" hangingPunct="1"/>
            <a:endParaRPr lang="en-US" smtClean="0"/>
          </a:p>
        </p:txBody>
      </p:sp>
      <p:pic>
        <p:nvPicPr>
          <p:cNvPr id="93188" name="Picture 5" descr="Anim'n of a Package Dropped from a Moving Plan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52575"/>
            <a:ext cx="8531225"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952184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smtClean="0"/>
              <a:t>Terminal Velocity</a:t>
            </a:r>
          </a:p>
        </p:txBody>
      </p:sp>
      <p:sp>
        <p:nvSpPr>
          <p:cNvPr id="99331" name="Rectangle 3"/>
          <p:cNvSpPr>
            <a:spLocks noGrp="1" noChangeArrowheads="1"/>
          </p:cNvSpPr>
          <p:nvPr>
            <p:ph type="body" idx="1"/>
          </p:nvPr>
        </p:nvSpPr>
        <p:spPr/>
        <p:txBody>
          <a:bodyPr/>
          <a:lstStyle/>
          <a:p>
            <a:pPr eaLnBrk="1" hangingPunct="1"/>
            <a:r>
              <a:rPr lang="en-US" smtClean="0"/>
              <a:t> </a:t>
            </a:r>
          </a:p>
        </p:txBody>
      </p:sp>
      <p:pic>
        <p:nvPicPr>
          <p:cNvPr id="99332" name="Picture 5" descr="Skydibing Animation"/>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1749425"/>
            <a:ext cx="91440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946101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smtClean="0"/>
              <a:t>Terminal Velocity</a:t>
            </a:r>
          </a:p>
        </p:txBody>
      </p:sp>
      <p:sp>
        <p:nvSpPr>
          <p:cNvPr id="100355" name="Rectangle 3"/>
          <p:cNvSpPr>
            <a:spLocks noGrp="1" noChangeArrowheads="1"/>
          </p:cNvSpPr>
          <p:nvPr>
            <p:ph type="body" idx="1"/>
          </p:nvPr>
        </p:nvSpPr>
        <p:spPr/>
        <p:txBody>
          <a:bodyPr/>
          <a:lstStyle/>
          <a:p>
            <a:pPr eaLnBrk="1" hangingPunct="1"/>
            <a:endParaRPr lang="en-US" smtClean="0"/>
          </a:p>
        </p:txBody>
      </p:sp>
      <p:pic>
        <p:nvPicPr>
          <p:cNvPr id="100356" name="Picture 5" descr="efa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0938"/>
            <a:ext cx="8988425" cy="570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57080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Fall</a:t>
            </a:r>
          </a:p>
        </p:txBody>
      </p:sp>
      <p:sp>
        <p:nvSpPr>
          <p:cNvPr id="3" name="Content Placeholder 2"/>
          <p:cNvSpPr>
            <a:spLocks noGrp="1"/>
          </p:cNvSpPr>
          <p:nvPr>
            <p:ph idx="1"/>
          </p:nvPr>
        </p:nvSpPr>
        <p:spPr/>
        <p:txBody>
          <a:bodyPr/>
          <a:lstStyle/>
          <a:p>
            <a:r>
              <a:rPr lang="en-US" dirty="0"/>
              <a:t>An object  in </a:t>
            </a:r>
            <a:r>
              <a:rPr lang="en-US" dirty="0" err="1"/>
              <a:t>freefall</a:t>
            </a:r>
            <a:r>
              <a:rPr lang="en-US" dirty="0"/>
              <a:t> (in a vacuum) has only the force of gravity acting on it</a:t>
            </a:r>
          </a:p>
          <a:p>
            <a:r>
              <a:rPr lang="en-US" dirty="0"/>
              <a:t>its acceleration is equal to </a:t>
            </a:r>
            <a:r>
              <a:rPr lang="en-US" dirty="0" smtClean="0"/>
              <a:t>g</a:t>
            </a:r>
          </a:p>
          <a:p>
            <a:endParaRPr lang="en-US" dirty="0"/>
          </a:p>
          <a:p>
            <a:r>
              <a:rPr lang="en-US" dirty="0" smtClean="0"/>
              <a:t>When </a:t>
            </a:r>
            <a:r>
              <a:rPr lang="en-US" dirty="0"/>
              <a:t>a falling object is free of all restraints—no friction, air or otherwise, and falls under the influence of gravity alone, the object is in a state of free fall.</a:t>
            </a:r>
          </a:p>
        </p:txBody>
      </p:sp>
    </p:spTree>
    <p:extLst>
      <p:ext uri="{BB962C8B-B14F-4D97-AF65-F5344CB8AC3E}">
        <p14:creationId xmlns:p14="http://schemas.microsoft.com/office/powerpoint/2010/main" val="130759891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freely falling objects use g because the acceleration is due to </a:t>
            </a:r>
            <a:r>
              <a:rPr lang="en-US" dirty="0" smtClean="0"/>
              <a:t>gravity</a:t>
            </a:r>
            <a:endParaRPr lang="en-US" dirty="0"/>
          </a:p>
        </p:txBody>
      </p:sp>
      <p:sp>
        <p:nvSpPr>
          <p:cNvPr id="3" name="Content Placeholder 2"/>
          <p:cNvSpPr>
            <a:spLocks noGrp="1"/>
          </p:cNvSpPr>
          <p:nvPr>
            <p:ph idx="1"/>
          </p:nvPr>
        </p:nvSpPr>
        <p:spPr>
          <a:xfrm>
            <a:off x="457200" y="2209800"/>
            <a:ext cx="8229600" cy="3916363"/>
          </a:xfrm>
        </p:spPr>
        <p:txBody>
          <a:bodyPr>
            <a:normAutofit/>
          </a:bodyPr>
          <a:lstStyle/>
          <a:p>
            <a:pPr>
              <a:lnSpc>
                <a:spcPct val="150000"/>
              </a:lnSpc>
            </a:pPr>
            <a:r>
              <a:rPr lang="en-US" b="1" dirty="0" smtClean="0"/>
              <a:t>g varies </a:t>
            </a:r>
            <a:r>
              <a:rPr lang="en-US" b="1" dirty="0"/>
              <a:t>slightly in different locations</a:t>
            </a:r>
            <a:r>
              <a:rPr lang="en-US" b="1" dirty="0" smtClean="0"/>
              <a:t>, dependent on mass</a:t>
            </a:r>
          </a:p>
          <a:p>
            <a:r>
              <a:rPr lang="en-US" b="1" dirty="0" smtClean="0"/>
              <a:t>Where </a:t>
            </a:r>
            <a:r>
              <a:rPr lang="en-US" b="1" dirty="0"/>
              <a:t>accuracy is important, the value of 9.8 m/s</a:t>
            </a:r>
            <a:r>
              <a:rPr lang="en-US" b="1" baseline="30000" dirty="0"/>
              <a:t>2</a:t>
            </a:r>
            <a:r>
              <a:rPr lang="en-US" b="1" dirty="0"/>
              <a:t> should be used.</a:t>
            </a:r>
            <a:r>
              <a:rPr lang="en-US" dirty="0"/>
              <a:t/>
            </a:r>
            <a:br>
              <a:rPr lang="en-US" dirty="0"/>
            </a:br>
            <a:endParaRPr lang="en-US" dirty="0"/>
          </a:p>
        </p:txBody>
      </p:sp>
    </p:spTree>
    <p:extLst>
      <p:ext uri="{BB962C8B-B14F-4D97-AF65-F5344CB8AC3E}">
        <p14:creationId xmlns:p14="http://schemas.microsoft.com/office/powerpoint/2010/main" val="117283597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2313" y="4114800"/>
            <a:ext cx="7772400" cy="1654175"/>
          </a:xfrm>
        </p:spPr>
        <p:txBody>
          <a:bodyPr>
            <a:noAutofit/>
          </a:bodyPr>
          <a:lstStyle/>
          <a:p>
            <a:pPr>
              <a:lnSpc>
                <a:spcPct val="150000"/>
              </a:lnSpc>
            </a:pPr>
            <a:r>
              <a:rPr lang="en-US" sz="2400" dirty="0" smtClean="0"/>
              <a:t>On which of these hills does the ball roll down with increasing speed and decreasing acceleration along the path? </a:t>
            </a:r>
            <a:endParaRPr lang="en-US" sz="32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295400"/>
            <a:ext cx="752621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691797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AUT02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676400"/>
            <a:ext cx="6477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75" name="Rectangle 3"/>
          <p:cNvSpPr>
            <a:spLocks noGrp="1" noChangeArrowheads="1"/>
          </p:cNvSpPr>
          <p:nvPr>
            <p:ph type="title"/>
          </p:nvPr>
        </p:nvSpPr>
        <p:spPr>
          <a:extLst>
            <a:ext uri="{909E8E84-426E-40DD-AFC4-6F175D3DCCD1}">
              <a14:hiddenFill xmlns:a14="http://schemas.microsoft.com/office/drawing/2010/main">
                <a:solidFill>
                  <a:srgbClr val="000000"/>
                </a:solidFill>
              </a14:hiddenFill>
            </a:ext>
          </a:extLst>
        </p:spPr>
        <p:txBody>
          <a:bodyPr>
            <a:normAutofit fontScale="90000"/>
          </a:bodyPr>
          <a:lstStyle/>
          <a:p>
            <a:pPr eaLnBrk="1" hangingPunct="1"/>
            <a:r>
              <a:rPr lang="en-US" sz="3600" smtClean="0"/>
              <a:t>Objects fall at the same rate</a:t>
            </a:r>
            <a:br>
              <a:rPr lang="en-US" sz="3600" smtClean="0"/>
            </a:br>
            <a:r>
              <a:rPr lang="en-US" sz="3200" smtClean="0"/>
              <a:t>Different masses</a:t>
            </a:r>
            <a:br>
              <a:rPr lang="en-US" sz="3200" smtClean="0"/>
            </a:br>
            <a:r>
              <a:rPr lang="en-US" sz="3200" smtClean="0"/>
              <a:t>Dropped &amp; Thrown</a:t>
            </a:r>
            <a:endParaRPr lang="en-US" sz="2400" smtClean="0"/>
          </a:p>
        </p:txBody>
      </p:sp>
      <p:sp>
        <p:nvSpPr>
          <p:cNvPr id="105476" name="Rectangle 4"/>
          <p:cNvSpPr>
            <a:spLocks noGrp="1" noChangeArrowheads="1"/>
          </p:cNvSpPr>
          <p:nvPr>
            <p:ph type="body" idx="1"/>
          </p:nvPr>
        </p:nvSpPr>
        <p:spPr>
          <a:xfrm>
            <a:off x="0" y="1600200"/>
            <a:ext cx="2743200" cy="4953000"/>
          </a:xfrm>
        </p:spPr>
        <p:txBody>
          <a:bodyPr/>
          <a:lstStyle/>
          <a:p>
            <a:pPr eaLnBrk="1" hangingPunct="1">
              <a:lnSpc>
                <a:spcPct val="90000"/>
              </a:lnSpc>
            </a:pPr>
            <a:r>
              <a:rPr lang="en-US" sz="2400" smtClean="0"/>
              <a:t>The horizontal &amp; vertical motions are independent of each other</a:t>
            </a:r>
          </a:p>
          <a:p>
            <a:pPr eaLnBrk="1" hangingPunct="1">
              <a:lnSpc>
                <a:spcPct val="90000"/>
              </a:lnSpc>
            </a:pPr>
            <a:r>
              <a:rPr lang="en-US" sz="2400" smtClean="0"/>
              <a:t>If you throw a ball horizontally and drop one at the same time, they will hit the ground at the same time</a:t>
            </a:r>
          </a:p>
        </p:txBody>
      </p:sp>
    </p:spTree>
    <p:extLst>
      <p:ext uri="{BB962C8B-B14F-4D97-AF65-F5344CB8AC3E}">
        <p14:creationId xmlns:p14="http://schemas.microsoft.com/office/powerpoint/2010/main" val="299014892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Terms </a:t>
            </a:r>
          </a:p>
        </p:txBody>
      </p:sp>
      <p:sp>
        <p:nvSpPr>
          <p:cNvPr id="3" name="Content Placeholder 2"/>
          <p:cNvSpPr>
            <a:spLocks noGrp="1"/>
          </p:cNvSpPr>
          <p:nvPr>
            <p:ph idx="1"/>
          </p:nvPr>
        </p:nvSpPr>
        <p:spPr/>
        <p:txBody>
          <a:bodyPr>
            <a:normAutofit fontScale="92500" lnSpcReduction="20000"/>
          </a:bodyPr>
          <a:lstStyle/>
          <a:p>
            <a:r>
              <a:rPr lang="en-US" dirty="0"/>
              <a:t>  Speed How fast something moves. The distance traveled per unit of time.</a:t>
            </a:r>
            <a:br>
              <a:rPr lang="en-US" dirty="0"/>
            </a:br>
            <a:r>
              <a:rPr lang="en-US" dirty="0"/>
              <a:t/>
            </a:r>
            <a:br>
              <a:rPr lang="en-US" dirty="0"/>
            </a:br>
            <a:r>
              <a:rPr lang="en-US" dirty="0"/>
              <a:t>  Velocity The speed of an object and specification of its direction of motion.</a:t>
            </a:r>
            <a:br>
              <a:rPr lang="en-US" dirty="0"/>
            </a:br>
            <a:r>
              <a:rPr lang="en-US" dirty="0"/>
              <a:t/>
            </a:r>
            <a:br>
              <a:rPr lang="en-US" dirty="0"/>
            </a:br>
            <a:r>
              <a:rPr lang="en-US" dirty="0"/>
              <a:t>  Acceleration The rate at which velocity changes with time; the change in velocity may be in magnitude or direction or both.</a:t>
            </a:r>
            <a:br>
              <a:rPr lang="en-US" dirty="0"/>
            </a:br>
            <a:r>
              <a:rPr lang="en-US" dirty="0"/>
              <a:t/>
            </a:r>
            <a:br>
              <a:rPr lang="en-US" dirty="0"/>
            </a:br>
            <a:r>
              <a:rPr lang="en-US" dirty="0"/>
              <a:t>  Free fall Motion under the influence of gravity only.</a:t>
            </a:r>
          </a:p>
        </p:txBody>
      </p:sp>
    </p:spTree>
    <p:extLst>
      <p:ext uri="{BB962C8B-B14F-4D97-AF65-F5344CB8AC3E}">
        <p14:creationId xmlns:p14="http://schemas.microsoft.com/office/powerpoint/2010/main" val="2935475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Chapter 3: LINEAR MOTION</a:t>
            </a:r>
          </a:p>
        </p:txBody>
      </p:sp>
      <p:sp>
        <p:nvSpPr>
          <p:cNvPr id="2" name="Content Placeholder 1"/>
          <p:cNvSpPr>
            <a:spLocks noGrp="1"/>
          </p:cNvSpPr>
          <p:nvPr>
            <p:ph sz="half" idx="1"/>
          </p:nvPr>
        </p:nvSpPr>
        <p:spPr/>
        <p:txBody>
          <a:bodyPr>
            <a:normAutofit fontScale="55000" lnSpcReduction="20000"/>
          </a:bodyPr>
          <a:lstStyle/>
          <a:p>
            <a:pPr algn="ctr">
              <a:lnSpc>
                <a:spcPct val="170000"/>
              </a:lnSpc>
            </a:pPr>
            <a:r>
              <a:rPr lang="en-US" sz="3300" b="1" dirty="0"/>
              <a:t>Here we'll consider only the simplest form of motion—that along a straight-line path—linear motion.</a:t>
            </a:r>
          </a:p>
          <a:p>
            <a:pPr algn="ctr">
              <a:lnSpc>
                <a:spcPct val="170000"/>
              </a:lnSpc>
            </a:pPr>
            <a:r>
              <a:rPr lang="en-US" sz="4400" b="1" dirty="0" smtClean="0"/>
              <a:t>Linear </a:t>
            </a:r>
            <a:r>
              <a:rPr lang="en-US" sz="4400" b="1" dirty="0"/>
              <a:t>Motion</a:t>
            </a:r>
          </a:p>
          <a:p>
            <a:pPr algn="ctr">
              <a:lnSpc>
                <a:spcPct val="170000"/>
              </a:lnSpc>
            </a:pPr>
            <a:r>
              <a:rPr lang="en-US" sz="4400" b="1" dirty="0"/>
              <a:t> (Motion in a straight line, </a:t>
            </a:r>
            <a:br>
              <a:rPr lang="en-US" sz="4400" b="1" dirty="0"/>
            </a:br>
            <a:r>
              <a:rPr lang="en-US" sz="4400" b="1" dirty="0"/>
              <a:t>such as falling straight downward) </a:t>
            </a:r>
          </a:p>
          <a:p>
            <a:pPr marL="0" indent="0" algn="ctr">
              <a:lnSpc>
                <a:spcPct val="160000"/>
              </a:lnSpc>
              <a:buNone/>
            </a:pPr>
            <a:endParaRPr lang="en-US" sz="3400" b="1" dirty="0" smtClean="0"/>
          </a:p>
        </p:txBody>
      </p:sp>
      <p:sp>
        <p:nvSpPr>
          <p:cNvPr id="3" name="Content Placeholder 2"/>
          <p:cNvSpPr>
            <a:spLocks noGrp="1"/>
          </p:cNvSpPr>
          <p:nvPr>
            <p:ph sz="half" idx="2"/>
          </p:nvPr>
        </p:nvSpPr>
        <p:spPr/>
        <p:txBody>
          <a:bodyPr>
            <a:normAutofit fontScale="55000" lnSpcReduction="20000"/>
          </a:bodyPr>
          <a:lstStyle/>
          <a:p>
            <a:pPr>
              <a:lnSpc>
                <a:spcPct val="170000"/>
              </a:lnSpc>
            </a:pPr>
            <a:r>
              <a:rPr lang="en-US" sz="4400" b="1" dirty="0"/>
              <a:t>Speed and Velocity</a:t>
            </a:r>
          </a:p>
          <a:p>
            <a:pPr>
              <a:lnSpc>
                <a:spcPct val="170000"/>
              </a:lnSpc>
            </a:pPr>
            <a:r>
              <a:rPr lang="en-US" sz="4400" b="1" dirty="0"/>
              <a:t>Acceleration</a:t>
            </a:r>
          </a:p>
          <a:p>
            <a:pPr>
              <a:lnSpc>
                <a:spcPct val="170000"/>
              </a:lnSpc>
            </a:pPr>
            <a:r>
              <a:rPr lang="en-US" sz="4400" b="1" dirty="0"/>
              <a:t>Relationships among distance, velocity, and acceleration.</a:t>
            </a:r>
          </a:p>
          <a:p>
            <a:pPr>
              <a:lnSpc>
                <a:spcPct val="170000"/>
              </a:lnSpc>
            </a:pPr>
            <a:r>
              <a:rPr lang="en-US" sz="4400" b="1" dirty="0"/>
              <a:t>Falling motion.</a:t>
            </a:r>
          </a:p>
          <a:p>
            <a:pPr>
              <a:lnSpc>
                <a:spcPct val="170000"/>
              </a:lnSpc>
            </a:pPr>
            <a:endParaRPr lang="en-US" b="1" dirty="0"/>
          </a:p>
        </p:txBody>
      </p:sp>
    </p:spTree>
    <p:extLst>
      <p:ext uri="{BB962C8B-B14F-4D97-AF65-F5344CB8AC3E}">
        <p14:creationId xmlns:p14="http://schemas.microsoft.com/office/powerpoint/2010/main" val="3680238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Formulas</a:t>
            </a:r>
          </a:p>
        </p:txBody>
      </p:sp>
      <p:sp>
        <p:nvSpPr>
          <p:cNvPr id="3" name="Content Placeholder 2"/>
          <p:cNvSpPr>
            <a:spLocks noGrp="1"/>
          </p:cNvSpPr>
          <p:nvPr>
            <p:ph idx="1"/>
          </p:nvPr>
        </p:nvSpPr>
        <p:spPr/>
        <p:txBody>
          <a:bodyPr>
            <a:normAutofit fontScale="92500" lnSpcReduction="20000"/>
          </a:bodyPr>
          <a:lstStyle/>
          <a:p>
            <a:r>
              <a:rPr lang="en-US" dirty="0" smtClean="0"/>
              <a:t>Speed = distance/time</a:t>
            </a:r>
          </a:p>
          <a:p>
            <a:r>
              <a:rPr lang="en-US" dirty="0" smtClean="0"/>
              <a:t>Average speed = </a:t>
            </a:r>
            <a:r>
              <a:rPr lang="en-US" u="sng" dirty="0" smtClean="0"/>
              <a:t>total distance covered </a:t>
            </a:r>
          </a:p>
          <a:p>
            <a:r>
              <a:rPr lang="en-US" dirty="0"/>
              <a:t> </a:t>
            </a:r>
            <a:r>
              <a:rPr lang="en-US" dirty="0" smtClean="0"/>
              <a:t>                                              time interval</a:t>
            </a:r>
          </a:p>
          <a:p>
            <a:r>
              <a:rPr lang="en-US" dirty="0" smtClean="0"/>
              <a:t>Acceleration = </a:t>
            </a:r>
            <a:r>
              <a:rPr lang="en-US" u="sng" dirty="0" smtClean="0"/>
              <a:t>change of velocity</a:t>
            </a:r>
          </a:p>
          <a:p>
            <a:r>
              <a:rPr lang="en-US" dirty="0"/>
              <a:t> </a:t>
            </a:r>
            <a:r>
              <a:rPr lang="en-US" dirty="0" smtClean="0"/>
              <a:t>                           time interval</a:t>
            </a:r>
          </a:p>
          <a:p>
            <a:r>
              <a:rPr lang="en-US" dirty="0" smtClean="0"/>
              <a:t>Acceleration (linear) = </a:t>
            </a:r>
            <a:r>
              <a:rPr lang="en-US" u="sng" dirty="0" smtClean="0"/>
              <a:t>change in speed</a:t>
            </a:r>
          </a:p>
          <a:p>
            <a:r>
              <a:rPr lang="en-US" dirty="0"/>
              <a:t> </a:t>
            </a:r>
            <a:r>
              <a:rPr lang="en-US" dirty="0" smtClean="0"/>
              <a:t>                                         time interval</a:t>
            </a:r>
          </a:p>
          <a:p>
            <a:r>
              <a:rPr lang="en-US" dirty="0" err="1" smtClean="0"/>
              <a:t>Freefall</a:t>
            </a:r>
            <a:r>
              <a:rPr lang="en-US" dirty="0" smtClean="0"/>
              <a:t> velocity from rest  v = </a:t>
            </a:r>
            <a:r>
              <a:rPr lang="en-US" dirty="0" err="1" smtClean="0"/>
              <a:t>gt</a:t>
            </a:r>
            <a:endParaRPr lang="en-US" dirty="0" smtClean="0"/>
          </a:p>
          <a:p>
            <a:r>
              <a:rPr lang="en-US" dirty="0" smtClean="0"/>
              <a:t>Distance fallen in </a:t>
            </a:r>
            <a:r>
              <a:rPr lang="en-US" dirty="0" err="1" smtClean="0"/>
              <a:t>freefall</a:t>
            </a:r>
            <a:r>
              <a:rPr lang="en-US" dirty="0" smtClean="0"/>
              <a:t> from rest</a:t>
            </a:r>
            <a:endParaRPr lang="en-US" dirty="0"/>
          </a:p>
        </p:txBody>
      </p:sp>
    </p:spTree>
    <p:extLst>
      <p:ext uri="{BB962C8B-B14F-4D97-AF65-F5344CB8AC3E}">
        <p14:creationId xmlns:p14="http://schemas.microsoft.com/office/powerpoint/2010/main" val="33647814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smtClean="0"/>
              <a:t>Acceleration of Gravity </a:t>
            </a:r>
            <a:r>
              <a:rPr lang="en-US" smtClean="0">
                <a:hlinkClick r:id="rId3" action="ppaction://hlinkfile"/>
              </a:rPr>
              <a:t>Video</a:t>
            </a:r>
            <a:endParaRPr lang="en-US" smtClean="0"/>
          </a:p>
        </p:txBody>
      </p:sp>
      <p:sp>
        <p:nvSpPr>
          <p:cNvPr id="74755" name="Rectangle 3"/>
          <p:cNvSpPr>
            <a:spLocks noGrp="1" noChangeArrowheads="1"/>
          </p:cNvSpPr>
          <p:nvPr>
            <p:ph type="body" idx="1"/>
          </p:nvPr>
        </p:nvSpPr>
        <p:spPr/>
        <p:txBody>
          <a:bodyPr/>
          <a:lstStyle/>
          <a:p>
            <a:pPr eaLnBrk="1" hangingPunct="1">
              <a:lnSpc>
                <a:spcPct val="90000"/>
              </a:lnSpc>
            </a:pPr>
            <a:r>
              <a:rPr lang="en-US" smtClean="0"/>
              <a:t>If force = mass X acceleration</a:t>
            </a:r>
          </a:p>
          <a:p>
            <a:pPr eaLnBrk="1" hangingPunct="1">
              <a:lnSpc>
                <a:spcPct val="90000"/>
              </a:lnSpc>
            </a:pPr>
            <a:r>
              <a:rPr lang="en-US" smtClean="0"/>
              <a:t>And weight is a force, </a:t>
            </a:r>
          </a:p>
          <a:p>
            <a:pPr eaLnBrk="1" hangingPunct="1">
              <a:lnSpc>
                <a:spcPct val="90000"/>
              </a:lnSpc>
            </a:pPr>
            <a:r>
              <a:rPr lang="en-US" smtClean="0"/>
              <a:t>Then weight  = mass x acceleration</a:t>
            </a:r>
          </a:p>
          <a:p>
            <a:pPr eaLnBrk="1" hangingPunct="1">
              <a:lnSpc>
                <a:spcPct val="90000"/>
              </a:lnSpc>
            </a:pPr>
            <a:r>
              <a:rPr lang="en-US" smtClean="0"/>
              <a:t>Since the acceleration of gravity = 9.8 m/s</a:t>
            </a:r>
            <a:r>
              <a:rPr lang="en-US" baseline="30000" smtClean="0"/>
              <a:t>2</a:t>
            </a:r>
          </a:p>
          <a:p>
            <a:pPr eaLnBrk="1" hangingPunct="1">
              <a:lnSpc>
                <a:spcPct val="90000"/>
              </a:lnSpc>
            </a:pPr>
            <a:r>
              <a:rPr lang="en-US" smtClean="0"/>
              <a:t>Weight = mass x 9.8 m/s</a:t>
            </a:r>
            <a:r>
              <a:rPr lang="en-US" baseline="30000" smtClean="0"/>
              <a:t>2</a:t>
            </a:r>
          </a:p>
          <a:p>
            <a:pPr eaLnBrk="1" hangingPunct="1">
              <a:lnSpc>
                <a:spcPct val="90000"/>
              </a:lnSpc>
            </a:pPr>
            <a:endParaRPr lang="en-US" smtClean="0"/>
          </a:p>
          <a:p>
            <a:pPr eaLnBrk="1" hangingPunct="1">
              <a:lnSpc>
                <a:spcPct val="90000"/>
              </a:lnSpc>
            </a:pPr>
            <a:r>
              <a:rPr lang="en-US" smtClean="0"/>
              <a:t>If an object is thrown down- gravity is no longer the only force!</a:t>
            </a:r>
          </a:p>
        </p:txBody>
      </p:sp>
    </p:spTree>
    <p:extLst>
      <p:ext uri="{BB962C8B-B14F-4D97-AF65-F5344CB8AC3E}">
        <p14:creationId xmlns:p14="http://schemas.microsoft.com/office/powerpoint/2010/main" val="237872966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smtClean="0"/>
              <a:t>Summary ch 3</a:t>
            </a:r>
          </a:p>
        </p:txBody>
      </p:sp>
      <p:sp>
        <p:nvSpPr>
          <p:cNvPr id="120835" name="Rectangle 3"/>
          <p:cNvSpPr>
            <a:spLocks noGrp="1" noChangeArrowheads="1"/>
          </p:cNvSpPr>
          <p:nvPr>
            <p:ph type="body" idx="1"/>
          </p:nvPr>
        </p:nvSpPr>
        <p:spPr/>
        <p:txBody>
          <a:bodyPr/>
          <a:lstStyle/>
          <a:p>
            <a:pPr eaLnBrk="1" hangingPunct="1"/>
            <a:r>
              <a:rPr lang="en-US" smtClean="0"/>
              <a:t>Motion is a change in position of a body. Speed is the rate at which a body changes position</a:t>
            </a:r>
          </a:p>
          <a:p>
            <a:pPr eaLnBrk="1" hangingPunct="1"/>
            <a:r>
              <a:rPr lang="en-US" smtClean="0"/>
              <a:t>Average speed is the ratio of distance traveled to time and describes motion, even if speed varies.</a:t>
            </a:r>
          </a:p>
        </p:txBody>
      </p:sp>
    </p:spTree>
    <p:extLst>
      <p:ext uri="{BB962C8B-B14F-4D97-AF65-F5344CB8AC3E}">
        <p14:creationId xmlns:p14="http://schemas.microsoft.com/office/powerpoint/2010/main" val="12235691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smtClean="0"/>
              <a:t>Velocity and acceleration</a:t>
            </a:r>
          </a:p>
        </p:txBody>
      </p:sp>
      <p:sp>
        <p:nvSpPr>
          <p:cNvPr id="121859" name="Rectangle 3"/>
          <p:cNvSpPr>
            <a:spLocks noGrp="1" noChangeArrowheads="1"/>
          </p:cNvSpPr>
          <p:nvPr>
            <p:ph type="body" idx="1"/>
          </p:nvPr>
        </p:nvSpPr>
        <p:spPr/>
        <p:txBody>
          <a:bodyPr/>
          <a:lstStyle/>
          <a:p>
            <a:pPr eaLnBrk="1" hangingPunct="1"/>
            <a:r>
              <a:rPr lang="en-US" sz="3600" smtClean="0"/>
              <a:t>Velocity describes the speed and direction of a moving body</a:t>
            </a:r>
          </a:p>
          <a:p>
            <a:pPr eaLnBrk="1" hangingPunct="1"/>
            <a:r>
              <a:rPr lang="en-US" sz="3600" smtClean="0"/>
              <a:t>Acceleration is the rate of change in velocity</a:t>
            </a:r>
          </a:p>
        </p:txBody>
      </p:sp>
    </p:spTree>
    <p:extLst>
      <p:ext uri="{BB962C8B-B14F-4D97-AF65-F5344CB8AC3E}">
        <p14:creationId xmlns:p14="http://schemas.microsoft.com/office/powerpoint/2010/main" val="63512978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US" sz="3600" smtClean="0"/>
              <a:t>Connecting motion with forces</a:t>
            </a:r>
          </a:p>
        </p:txBody>
      </p:sp>
      <p:sp>
        <p:nvSpPr>
          <p:cNvPr id="123907" name="Rectangle 3"/>
          <p:cNvSpPr>
            <a:spLocks noGrp="1" noChangeArrowheads="1"/>
          </p:cNvSpPr>
          <p:nvPr>
            <p:ph type="body" idx="1"/>
          </p:nvPr>
        </p:nvSpPr>
        <p:spPr/>
        <p:txBody>
          <a:bodyPr/>
          <a:lstStyle/>
          <a:p>
            <a:pPr eaLnBrk="1" hangingPunct="1"/>
            <a:r>
              <a:rPr lang="en-US" smtClean="0"/>
              <a:t>A force is a push or a pull one body exerts on another. Balanced forces acting on a body do not change the motion of the body. Unbalanced forces result in a net force, which always changes the motion of a body</a:t>
            </a:r>
          </a:p>
        </p:txBody>
      </p:sp>
    </p:spTree>
    <p:extLst>
      <p:ext uri="{BB962C8B-B14F-4D97-AF65-F5344CB8AC3E}">
        <p14:creationId xmlns:p14="http://schemas.microsoft.com/office/powerpoint/2010/main" val="234672138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sz="3600" smtClean="0"/>
              <a:t>Connecting motion with forces</a:t>
            </a:r>
          </a:p>
        </p:txBody>
      </p:sp>
      <p:sp>
        <p:nvSpPr>
          <p:cNvPr id="124931" name="Rectangle 3"/>
          <p:cNvSpPr>
            <a:spLocks noGrp="1" noChangeArrowheads="1"/>
          </p:cNvSpPr>
          <p:nvPr>
            <p:ph type="body" idx="1"/>
          </p:nvPr>
        </p:nvSpPr>
        <p:spPr/>
        <p:txBody>
          <a:bodyPr/>
          <a:lstStyle/>
          <a:p>
            <a:pPr eaLnBrk="1" hangingPunct="1"/>
            <a:r>
              <a:rPr lang="en-US" smtClean="0"/>
              <a:t>Inertia explains why a massive, fast-moving bowling ball is more difficult to stop than a table-tennis ball at the same speed.</a:t>
            </a:r>
          </a:p>
          <a:p>
            <a:pPr eaLnBrk="1" hangingPunct="1"/>
            <a:r>
              <a:rPr lang="en-US" smtClean="0"/>
              <a:t>Newton’s first law says an object’s motion will not change unless a net force acts on it.</a:t>
            </a:r>
          </a:p>
        </p:txBody>
      </p:sp>
    </p:spTree>
    <p:extLst>
      <p:ext uri="{BB962C8B-B14F-4D97-AF65-F5344CB8AC3E}">
        <p14:creationId xmlns:p14="http://schemas.microsoft.com/office/powerpoint/2010/main" val="25207510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60" y="0"/>
            <a:ext cx="6588760" cy="39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301557"/>
            <a:ext cx="8229600" cy="4525963"/>
          </a:xfrm>
        </p:spPr>
        <p:txBody>
          <a:bodyPr>
            <a:normAutofit/>
          </a:bodyPr>
          <a:lstStyle/>
          <a:p>
            <a:r>
              <a:rPr lang="en-US" dirty="0"/>
              <a:t>Two balls are released simultaneously from rest at the left end of equal-length tracks A and B as shown. Which ball reaches the end of its track first</a:t>
            </a:r>
            <a:r>
              <a:rPr lang="en-US" dirty="0" smtClean="0"/>
              <a:t>?</a:t>
            </a:r>
          </a:p>
          <a:p>
            <a:r>
              <a:rPr lang="en-US" dirty="0" smtClean="0"/>
              <a:t> </a:t>
            </a:r>
            <a:r>
              <a:rPr lang="en-US" dirty="0"/>
              <a:t>Refer to the pair of tracks above. (a) On which track is the average speed greater? (b) Why is the speed of the ball at the end of the tracks the same</a:t>
            </a:r>
            <a:r>
              <a:rPr lang="en-US" dirty="0" smtClean="0"/>
              <a:t>?</a:t>
            </a:r>
            <a:endParaRPr lang="en-US" dirty="0"/>
          </a:p>
        </p:txBody>
      </p:sp>
    </p:spTree>
    <p:extLst>
      <p:ext uri="{BB962C8B-B14F-4D97-AF65-F5344CB8AC3E}">
        <p14:creationId xmlns:p14="http://schemas.microsoft.com/office/powerpoint/2010/main" val="204480099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does a stream of water get narrower as it falls from a faucet?</a:t>
            </a:r>
          </a:p>
        </p:txBody>
      </p:sp>
      <p:sp>
        <p:nvSpPr>
          <p:cNvPr id="3" name="Content Placeholder 2"/>
          <p:cNvSpPr>
            <a:spLocks noGrp="1"/>
          </p:cNvSpPr>
          <p:nvPr>
            <p:ph idx="1"/>
          </p:nvPr>
        </p:nvSpPr>
        <p:spPr>
          <a:xfrm>
            <a:off x="457200" y="1600200"/>
            <a:ext cx="5486400" cy="4525963"/>
          </a:xfrm>
        </p:spPr>
        <p:txBody>
          <a:bodyPr/>
          <a:lstStyle/>
          <a:p>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600200"/>
            <a:ext cx="2419350" cy="432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26803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endParaRPr lang="en-US" smtClean="0"/>
          </a:p>
        </p:txBody>
      </p:sp>
      <p:sp>
        <p:nvSpPr>
          <p:cNvPr id="102403" name="Content Placeholder 2"/>
          <p:cNvSpPr>
            <a:spLocks noGrp="1"/>
          </p:cNvSpPr>
          <p:nvPr>
            <p:ph idx="1"/>
          </p:nvPr>
        </p:nvSpPr>
        <p:spPr>
          <a:xfrm>
            <a:off x="3124200" y="1600200"/>
            <a:ext cx="5562600" cy="4525963"/>
          </a:xfrm>
        </p:spPr>
        <p:txBody>
          <a:bodyPr/>
          <a:lstStyle/>
          <a:p>
            <a:pPr>
              <a:lnSpc>
                <a:spcPct val="150000"/>
              </a:lnSpc>
            </a:pPr>
            <a:r>
              <a:rPr lang="en-US" smtClean="0">
                <a:latin typeface="Times New Roman" pitchFamily="18" charset="0"/>
                <a:cs typeface="Times New Roman" pitchFamily="18" charset="0"/>
              </a:rPr>
              <a:t>Why is it that a cat that accidentally falls from the top of a 50-story building hits a safety net below no faster than if it fell from the twentieth story? </a:t>
            </a:r>
            <a:endParaRPr lang="en-US" smtClean="0">
              <a:ea typeface="Calibri" pitchFamily="34" charset="0"/>
              <a:cs typeface="Times New Roman" pitchFamily="18" charset="0"/>
            </a:endParaRPr>
          </a:p>
          <a:p>
            <a:pPr>
              <a:lnSpc>
                <a:spcPct val="150000"/>
              </a:lnSpc>
            </a:pPr>
            <a:endParaRPr lang="en-US" smtClean="0"/>
          </a:p>
        </p:txBody>
      </p:sp>
      <p:pic>
        <p:nvPicPr>
          <p:cNvPr id="1024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0"/>
            <a:ext cx="263525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656121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71850"/>
            <a:ext cx="8697768"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28552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5496</TotalTime>
  <Words>3702</Words>
  <Application>Microsoft Office PowerPoint</Application>
  <PresentationFormat>On-screen Show (4:3)</PresentationFormat>
  <Paragraphs>500</Paragraphs>
  <Slides>101</Slides>
  <Notes>57</Notes>
  <HiddenSlides>0</HiddenSlides>
  <MMClips>1</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101</vt:i4>
      </vt:variant>
    </vt:vector>
  </HeadingPairs>
  <TitlesOfParts>
    <vt:vector size="104" baseType="lpstr">
      <vt:lpstr>Office Theme</vt:lpstr>
      <vt:lpstr>Bitmap Image</vt:lpstr>
      <vt:lpstr>Package</vt:lpstr>
      <vt:lpstr>Ch 2  Newton's  1st law of motion is often called the law of INERTIA </vt:lpstr>
      <vt:lpstr> </vt:lpstr>
      <vt:lpstr>Net force -</vt:lpstr>
      <vt:lpstr>What is meant by unbalanced force?</vt:lpstr>
      <vt:lpstr>More Examples from Real Life</vt:lpstr>
      <vt:lpstr>If objects in motion tend to stay in motion, why don’t moving objects keep moving forever?</vt:lpstr>
      <vt:lpstr>PowerPoint Presentation</vt:lpstr>
      <vt:lpstr>PowerPoint Presentation</vt:lpstr>
      <vt:lpstr>Chapter 3: LINEAR MOTION</vt:lpstr>
      <vt:lpstr>Vector &amp; Scalars</vt:lpstr>
      <vt:lpstr>Motion can be described by </vt:lpstr>
      <vt:lpstr>Particle Model</vt:lpstr>
      <vt:lpstr>A Motion diagram</vt:lpstr>
      <vt:lpstr>Coordinate System</vt:lpstr>
      <vt:lpstr>Linear Motion</vt:lpstr>
      <vt:lpstr>Motion Is Relative</vt:lpstr>
      <vt:lpstr>PowerPoint Presentation</vt:lpstr>
      <vt:lpstr>Motion</vt:lpstr>
      <vt:lpstr>Position</vt:lpstr>
      <vt:lpstr>PowerPoint Presentation</vt:lpstr>
      <vt:lpstr>PowerPoint Presentation</vt:lpstr>
      <vt:lpstr>What is happening?</vt:lpstr>
      <vt:lpstr>Speed </vt:lpstr>
      <vt:lpstr>Approximate Speeds in Different Units</vt:lpstr>
      <vt:lpstr>Instantaneous Speed</vt:lpstr>
      <vt:lpstr>Average Speed</vt:lpstr>
      <vt:lpstr>Calculating Time from Speed</vt:lpstr>
      <vt:lpstr>Velocity</vt:lpstr>
      <vt:lpstr>Velocity changes when you  speed up, slow down or change direction.</vt:lpstr>
      <vt:lpstr>Velocity </vt:lpstr>
      <vt:lpstr>For objects traveling in a straight line, speed &amp; velocity will be the same. </vt:lpstr>
      <vt:lpstr>Graphing Speed</vt:lpstr>
      <vt:lpstr>Instantaneous Velocity</vt:lpstr>
      <vt:lpstr>Plate movement Measuring speeds of tectonic movements Because it is slow- we measure in units of year</vt:lpstr>
      <vt:lpstr>What speed units would you use for</vt:lpstr>
      <vt:lpstr>Changes in Velocity</vt:lpstr>
      <vt:lpstr>Here, the total distance travelled ( y) divided by the time taken ( x) is the gradient of the slope. This is also equal to the average speed of the object - remembering that</vt:lpstr>
      <vt:lpstr>PowerPoint Presentation</vt:lpstr>
      <vt:lpstr>v0</vt:lpstr>
      <vt:lpstr>PowerPoint Presentation</vt:lpstr>
      <vt:lpstr>Acceleration</vt:lpstr>
      <vt:lpstr>Velocity and acceleration</vt:lpstr>
      <vt:lpstr>Acceleration</vt:lpstr>
      <vt:lpstr>Acceleration</vt:lpstr>
      <vt:lpstr>Uniform or constant Acceleration</vt:lpstr>
      <vt:lpstr>Force Causes Acceleration</vt:lpstr>
      <vt:lpstr>Crash Safety</vt:lpstr>
      <vt:lpstr>Crash Safety</vt:lpstr>
      <vt:lpstr>3.4  Connecting Motion w Forces</vt:lpstr>
      <vt:lpstr>Force</vt:lpstr>
      <vt:lpstr>Friction</vt:lpstr>
      <vt:lpstr>Some Examples from Real Life</vt:lpstr>
      <vt:lpstr>Velocity acquired in free fall, from rest; v = gt (where g = 10 m/s2 or 9.8 m/s2)</vt:lpstr>
      <vt:lpstr>PowerPoint Presentation</vt:lpstr>
      <vt:lpstr>Gravity depends on</vt:lpstr>
      <vt:lpstr>LAW OF UNIVERSAL GRAVITATION</vt:lpstr>
      <vt:lpstr>Law of Universal Gravitation</vt:lpstr>
      <vt:lpstr>PowerPoint Presentation</vt:lpstr>
      <vt:lpstr>PowerPoint Presentation</vt:lpstr>
      <vt:lpstr>Forces</vt:lpstr>
      <vt:lpstr>Weight</vt:lpstr>
      <vt:lpstr>Measuring Forces</vt:lpstr>
      <vt:lpstr>Falling Objects</vt:lpstr>
      <vt:lpstr>Demo: String of Falling Balls</vt:lpstr>
      <vt:lpstr>PowerPoint Presentation</vt:lpstr>
      <vt:lpstr>PowerPoint Presentation</vt:lpstr>
      <vt:lpstr>How about an object thrown straight upward? </vt:lpstr>
      <vt:lpstr>How about an object thrown straight upward? </vt:lpstr>
      <vt:lpstr>vertical motion</vt:lpstr>
      <vt:lpstr>Lab: Acceleration of Gravity</vt:lpstr>
      <vt:lpstr>PowerPoint Presentation</vt:lpstr>
      <vt:lpstr>Air resistance depends on</vt:lpstr>
      <vt:lpstr>Air Resistance</vt:lpstr>
      <vt:lpstr>Check Yourself</vt:lpstr>
      <vt:lpstr>Movie: Falling on the Moon</vt:lpstr>
      <vt:lpstr>Air Resistance (Drag)</vt:lpstr>
      <vt:lpstr>Air Resistance on a Falling Object</vt:lpstr>
      <vt:lpstr>Terminal velocity</vt:lpstr>
      <vt:lpstr> As a falling skydiver gains speed, air drag may finally build up until it equals the weight of the skydiver</vt:lpstr>
      <vt:lpstr>   Consider a man and woman parachuting together from the same altitude and the man is twice as heavy as the woman , but they are using the same-sized parachutes </vt:lpstr>
      <vt:lpstr>Suppose a rescue airplane drops a relief package while it is moving with a constant horizontal speed at an elevated height. Assuming that air resistance is negligible, where will the relief package land relative to the plane? </vt:lpstr>
      <vt:lpstr>The Plane and The Package </vt:lpstr>
      <vt:lpstr>Terminal Velocity</vt:lpstr>
      <vt:lpstr>Terminal Velocity</vt:lpstr>
      <vt:lpstr>Free Fall</vt:lpstr>
      <vt:lpstr>freely falling objects use g because the acceleration is due to gravity</vt:lpstr>
      <vt:lpstr>On which of these hills does the ball roll down with increasing speed and decreasing acceleration along the path? </vt:lpstr>
      <vt:lpstr>Objects fall at the same rate Different masses Dropped &amp; Thrown</vt:lpstr>
      <vt:lpstr>Summary of Terms </vt:lpstr>
      <vt:lpstr>Summary of Formulas</vt:lpstr>
      <vt:lpstr>Acceleration of Gravity Video</vt:lpstr>
      <vt:lpstr>Summary ch 3</vt:lpstr>
      <vt:lpstr>Velocity and acceleration</vt:lpstr>
      <vt:lpstr>Connecting motion with forces</vt:lpstr>
      <vt:lpstr>Connecting motion with forces</vt:lpstr>
      <vt:lpstr>PowerPoint Presentation</vt:lpstr>
      <vt:lpstr>Why does a stream of water get narrower as it falls from a faucet?</vt:lpstr>
      <vt:lpstr>PowerPoint Presentation</vt:lpstr>
      <vt:lpstr>PowerPoint Presentation</vt:lpstr>
      <vt:lpstr>Projectile or Circular motion video</vt:lpstr>
      <vt:lpstr>Summary ch 3</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Vicki-2010</dc:creator>
  <cp:lastModifiedBy>walmart</cp:lastModifiedBy>
  <cp:revision>50</cp:revision>
  <dcterms:created xsi:type="dcterms:W3CDTF">2010-09-15T02:29:35Z</dcterms:created>
  <dcterms:modified xsi:type="dcterms:W3CDTF">2014-02-25T04:44:15Z</dcterms:modified>
</cp:coreProperties>
</file>